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28" r:id="rId3"/>
    <p:sldId id="292" r:id="rId4"/>
    <p:sldId id="310" r:id="rId5"/>
    <p:sldId id="311" r:id="rId6"/>
    <p:sldId id="317" r:id="rId7"/>
    <p:sldId id="339" r:id="rId8"/>
    <p:sldId id="338" r:id="rId9"/>
    <p:sldId id="279" r:id="rId10"/>
    <p:sldId id="280" r:id="rId11"/>
    <p:sldId id="303" r:id="rId12"/>
    <p:sldId id="304" r:id="rId13"/>
    <p:sldId id="307" r:id="rId14"/>
    <p:sldId id="308" r:id="rId15"/>
    <p:sldId id="309" r:id="rId16"/>
    <p:sldId id="281" r:id="rId17"/>
    <p:sldId id="285" r:id="rId18"/>
    <p:sldId id="329" r:id="rId19"/>
    <p:sldId id="286" r:id="rId20"/>
    <p:sldId id="287" r:id="rId21"/>
    <p:sldId id="288" r:id="rId22"/>
    <p:sldId id="298" r:id="rId23"/>
    <p:sldId id="330" r:id="rId24"/>
    <p:sldId id="312" r:id="rId25"/>
    <p:sldId id="322" r:id="rId26"/>
    <p:sldId id="331" r:id="rId27"/>
    <p:sldId id="332" r:id="rId28"/>
    <p:sldId id="333" r:id="rId29"/>
    <p:sldId id="313" r:id="rId30"/>
    <p:sldId id="334" r:id="rId31"/>
    <p:sldId id="314" r:id="rId32"/>
    <p:sldId id="337" r:id="rId33"/>
    <p:sldId id="297" r:id="rId34"/>
    <p:sldId id="336" r:id="rId35"/>
    <p:sldId id="315" r:id="rId36"/>
    <p:sldId id="316" r:id="rId37"/>
    <p:sldId id="318" r:id="rId38"/>
    <p:sldId id="319" r:id="rId39"/>
    <p:sldId id="320" r:id="rId40"/>
    <p:sldId id="321" r:id="rId41"/>
    <p:sldId id="323" r:id="rId42"/>
    <p:sldId id="324" r:id="rId43"/>
    <p:sldId id="325" r:id="rId44"/>
    <p:sldId id="326" r:id="rId45"/>
    <p:sldId id="327" r:id="rId46"/>
    <p:sldId id="262" r:id="rId4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5QZu09MDTXVRyl20DINUb+n0i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5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A986F67-EAD9-9F14-8EDC-767B5F3B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2A87A455-00B1-6ED9-BF61-6533B0BAF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045614B-E2C7-6ADC-4737-ED21E40BC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74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A175A28-DC76-9880-9FF8-869946E4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8A75E25-FF3F-F0EF-4D7E-01FC93D08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22A5A39-D5AD-885F-BF67-314F4256CC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51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8684C1B-E85F-A879-7DA5-4EB30E7A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C51D4011-280C-E99B-81FD-EA9302EA3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B5009D01-F7D3-8C69-CE65-2CBFF3C1E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4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7FFD86B-EEF4-3E62-4A34-CCBCC349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575F5CA7-F4B7-2A37-D458-7FB91AAF3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59177C7-F657-B04C-BDE7-E9C1DDF59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669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F61C5203-4EE3-173E-E107-55A56B99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878D98B5-87AE-C8B2-0D5C-FDBF1863B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369051A3-E6F7-0E8C-795D-2529F5A40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791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093CCE3-CB60-4D5D-0CD2-850F4669E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5927E7BC-1E67-1FDA-D7A2-FC8602AD9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B8847DDC-5FB8-C9E7-D492-9BCFA581A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821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708CCD5-9479-56EE-7E16-6824294A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D43C84A-3B5A-ED84-FD0A-0E3916FC9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2716171-9439-3B9D-BD15-DB15D2184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0DF87DBE-EAE9-03DA-144C-470F6938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3F6B7704-3258-6DB9-33EE-D99C404EA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F5964B3D-CE89-5F38-4AE6-6CB7BD002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041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DF56467-8FF8-A949-62F5-829FC7E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20C6B0FF-F0C5-4492-DFE9-B3854C0B0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99FB5CB2-6EAF-7AD0-4C79-4BCABB717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7293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D9B8B5B-2EA2-38B8-9FD8-8CA95C00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A3A690C-AE1B-081F-5082-563364C1B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3CF92D4-0496-F5F6-3C49-AA3864243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95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09631515-A15A-03A3-9E61-EEDF7A0C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8CAEF0E-9CC8-FEE9-08A0-DD805EB1C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A8303E7-CA9F-F2E8-CF04-103C2E360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4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121CCDF3-4D44-4DDC-48E1-DA80E9F94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3BC2351-2A42-536C-FABA-65F268DE5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02D0F410-C683-A1A2-9651-9A24A05B46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07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984CE47-9D81-34CE-5911-99E9D4BC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3695BE20-578A-CD6E-15C3-298C8EA93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E8083D8-DD3E-277E-691F-83FAA38A7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92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29F89A2-A308-9997-6C96-DC021B628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CF764CBD-3D55-78B8-37E2-C41C748AE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5D4EE971-76B4-B89A-8C51-57BCFD59C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44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77CE52C-9054-233D-D5E4-856C4B23B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124B97A-E305-418D-2885-B8CDE71FF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51655C3-710A-8938-925D-611414924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448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4C03722-A156-5BD9-CB52-DB4D60D3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43CFE7D-FED3-B98A-144A-2F803C506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90BDEB7A-C554-3898-BCCB-B6EE296CD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453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6AC510A-A723-C31F-19F0-FB7A6577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377B5857-9395-4BAD-D4CF-CAB7C70FB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63ABD68-1B35-EE81-B534-362AD8FDCB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4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CD0F22A-77D7-E086-9E64-FCF16CF6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24825BD-BDAD-B27C-231D-A4D8675A7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2A9E3C7-E273-3906-7EB9-107928ED24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08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79B3EEB-E8F1-6366-CB8A-C2E46B15A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BF8304C-E965-DC94-5ABB-3ADD7A1D5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20E20DEB-EDB4-DBF3-45EB-F982175D2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805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BEE99A8D-1B3F-8697-6DD5-C1CB68E7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2B25D994-B27B-1E25-3A58-FDD183F63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5E09A6E-98CF-A141-AE5A-9459EB4B40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48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2E3E3B2-16C7-EAFE-F6E0-AD83BFA9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8D2F6FBD-E944-56BB-B60C-D1AA31D313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D66AD178-B636-99F4-7B26-4085CBA24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2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183A24E4-7979-6D25-7AAF-346E32A0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CADB3F9-9F6E-CAFB-79F2-DACA392D3A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F3B6383-8646-0DCE-9713-0DED1EDED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888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F8C25470-E239-8DF5-3430-F5E27591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52A96EA-28C1-36A1-4583-E573129FB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51B57082-C7E3-96F0-263C-87E1E315B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811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4863F7C-3A1D-333E-7F4C-488438F9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FC5068BE-6854-01E0-3EFD-01793BEB99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248B07E-23C3-218B-B84F-2B4250809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420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033C3272-43EF-60CD-6F0D-92E7800A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ECA138E3-E609-92D0-DEB0-2339590E4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D0302B1-C33C-D470-6C7F-71F086413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237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119524C-4889-0BCC-0FD6-41DF9F7F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9190F296-C977-9CD8-5636-572E886E0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7DC15A74-197F-450D-7E93-F9934AFFD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696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0C6D4BDF-BE14-AC5E-0F18-699E66F4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277EA15-4BFF-65BC-7A72-05ACE874D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3AD8D9F-A762-60C5-E768-72B77D797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271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9C425977-341C-126E-52E0-5D3633EF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B80AB4EB-7A45-3B46-06F5-F20430143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9C4CE9E-1634-4AEE-109A-A7419802A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797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2839ED8-3BF7-FD40-B2F8-72E46E03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84A16C3-823E-3251-F501-1687819B5D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E75E469-C0F5-F28C-E7D5-7324F6D1A8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681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FE52FF8-7DB7-AE4F-D6D6-C650CC17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57F1D567-F7F4-B305-9E9B-3605D01EF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F2738166-8F77-250E-D25A-47510BF73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191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C1C4D807-E025-8691-EBD1-000362FB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3DE1876C-984A-218F-5FB9-2AC7A4611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4D55D1B6-34C5-ECF0-7185-6BE52106F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58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BEAC2C54-58EE-3595-C32A-89A7E2F1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D6BAF4C-F3D7-DEDF-D937-B76E6ADF19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6AC4C5AC-AFE6-0F06-9EF3-12078F61F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31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42BD087-BD56-2803-1A3E-6D367A0A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BDB7516F-4EA4-9AAD-6F9A-BF073CB7A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47D54E7-00A6-E911-BE1B-542C3A33E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66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01AAC5B-12D4-BB35-5F37-E84ED0E6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84CDC59-81F6-F7C9-8E6B-8CF73FA89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93F2BD58-4BB7-26F0-7208-E3F400F45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15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20EE5B52-CF4E-2772-A689-EF704B9B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D042D3B-96C1-7F83-A061-8E6EEC11F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5DC90796-D712-8662-A696-C81F0F267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731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2DC11529-F7E0-44E9-7EA2-C4DB9B0E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B1066D90-3D51-B6BC-18B9-A24B428785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5BD1DC93-3B41-0591-0A14-D9FE9A7D2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279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F1F462B5-A484-4DC0-AB6F-496D7040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AB460D94-A259-CC03-561C-F329D1A17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B37B5F6D-4191-6613-A38D-599285B71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539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43600FB-0D16-69F1-DEDA-2A409962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90A7827A-5B53-118E-A9CA-A5F64103D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1B76027-416D-A4EB-9268-5F97390AC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607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98FE182-0075-BBF8-4C1F-2A3CA1A09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D97BB7AA-F3B2-5EDC-5B8F-77E76CAE4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F921D8CB-ED8D-5A12-B39F-862A930D6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545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483003A5-71AF-ABD7-66E9-6268FF8F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1CBBA528-E70A-CCA0-C4FA-66E28F15B1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D5F9F13E-3D26-2389-130B-0CEA9DF43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0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8E2C1FB7-F0A2-B650-1013-8B0069FA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40EB3852-6A75-5D12-006D-7C3D18169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E699A906-4FC5-BACA-210A-E606B2C79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01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4B54D42-BFAD-B83D-E442-DD5A6B93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E2012E68-AFA6-F062-EBD3-B14B5E769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8E7E1FB-7C7A-2124-20A3-F3C8B28D4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702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7C68459D-48E7-F714-E016-4EC8949B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>
            <a:extLst>
              <a:ext uri="{FF2B5EF4-FFF2-40B4-BE49-F238E27FC236}">
                <a16:creationId xmlns:a16="http://schemas.microsoft.com/office/drawing/2014/main" id="{76368937-F341-130A-449B-5064856BB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8733721E-3F9A-F0F8-17A1-A251FE2C7F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82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3BF6AF2-D93A-3175-A583-84134C17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DA6C4D26-886F-FF93-4B28-FFBCAE1C1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97212AB-36E8-C240-3E4A-8E9AC2B235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69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subTitle" idx="1"/>
          </p:nvPr>
        </p:nvSpPr>
        <p:spPr>
          <a:xfrm>
            <a:off x="575556" y="4005064"/>
            <a:ext cx="81009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2"/>
          </p:nvPr>
        </p:nvSpPr>
        <p:spPr>
          <a:xfrm>
            <a:off x="575556" y="5085184"/>
            <a:ext cx="81009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9" name="Google Shape;29;p11"/>
          <p:cNvCxnSpPr/>
          <p:nvPr/>
        </p:nvCxnSpPr>
        <p:spPr>
          <a:xfrm>
            <a:off x="7974381" y="332656"/>
            <a:ext cx="968057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0" name="Google Shape;30;p11"/>
          <p:cNvSpPr/>
          <p:nvPr/>
        </p:nvSpPr>
        <p:spPr>
          <a:xfrm>
            <a:off x="8043223" y="26065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1"/>
          <p:cNvSpPr/>
          <p:nvPr/>
        </p:nvSpPr>
        <p:spPr>
          <a:xfrm>
            <a:off x="8780419" y="267963"/>
            <a:ext cx="108000" cy="12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142814" y="1052650"/>
            <a:ext cx="4285166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2"/>
          </p:nvPr>
        </p:nvSpPr>
        <p:spPr>
          <a:xfrm>
            <a:off x="4572001" y="1052515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4" name="Google Shape;54;p14"/>
          <p:cNvCxnSpPr/>
          <p:nvPr/>
        </p:nvCxnSpPr>
        <p:spPr>
          <a:xfrm>
            <a:off x="89502" y="908721"/>
            <a:ext cx="8911654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5" name="Google Shape;55;p14"/>
          <p:cNvSpPr/>
          <p:nvPr/>
        </p:nvSpPr>
        <p:spPr>
          <a:xfrm>
            <a:off x="216402" y="83671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8676456" y="818728"/>
            <a:ext cx="1440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2">
  <p:cSld name="Title Slide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371600" y="4005071"/>
            <a:ext cx="64008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1371600" y="5013182"/>
            <a:ext cx="64008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42846" y="44628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42817" y="1052650"/>
            <a:ext cx="4285167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572002" y="1052519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89502" y="908721"/>
            <a:ext cx="8911654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7" name="Google Shape;67;p16"/>
          <p:cNvSpPr/>
          <p:nvPr/>
        </p:nvSpPr>
        <p:spPr>
          <a:xfrm>
            <a:off x="216404" y="83671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4419070" y="1052514"/>
            <a:ext cx="0" cy="5476874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9" name="Google Shape;69;p16"/>
          <p:cNvSpPr/>
          <p:nvPr/>
        </p:nvSpPr>
        <p:spPr>
          <a:xfrm>
            <a:off x="8676456" y="818728"/>
            <a:ext cx="144000" cy="16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7974381" y="332656"/>
            <a:ext cx="968057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3" name="Google Shape;73;p17"/>
          <p:cNvSpPr/>
          <p:nvPr/>
        </p:nvSpPr>
        <p:spPr>
          <a:xfrm>
            <a:off x="8043223" y="260654"/>
            <a:ext cx="89125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8780419" y="267963"/>
            <a:ext cx="108000" cy="12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True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title"/>
          </p:nvPr>
        </p:nvSpPr>
        <p:spPr>
          <a:xfrm>
            <a:off x="142846" y="44628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ouster.dev/sensor-docs/image_route1/image_route2/connecting/connecting-to-sensors.html" TargetMode="External"/><Relationship Id="rId7" Type="http://schemas.openxmlformats.org/officeDocument/2006/relationships/hyperlink" Target="https://www.open3d.org/docs/releas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hulf0804/PointPillars" TargetMode="External"/><Relationship Id="rId5" Type="http://schemas.openxmlformats.org/officeDocument/2006/relationships/hyperlink" Target="https://pointclouds.org/" TargetMode="External"/><Relationship Id="rId4" Type="http://schemas.openxmlformats.org/officeDocument/2006/relationships/hyperlink" Target="https://ouster.com/products/software/ouster-studio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575556" y="4005064"/>
            <a:ext cx="81009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ko-KR" dirty="0" err="1"/>
              <a:t>Networked</a:t>
            </a:r>
            <a:r>
              <a:rPr lang="ko-KR" dirty="0"/>
              <a:t> Systems </a:t>
            </a:r>
            <a:r>
              <a:rPr lang="ko-KR" dirty="0" err="1"/>
              <a:t>Lab</a:t>
            </a:r>
            <a:r>
              <a:rPr lang="ko-KR" dirty="0"/>
              <a:t> @ </a:t>
            </a:r>
            <a:r>
              <a:rPr lang="ko-KR" dirty="0" err="1"/>
              <a:t>Chung-Ang</a:t>
            </a:r>
            <a:r>
              <a:rPr lang="ko-KR" dirty="0"/>
              <a:t> </a:t>
            </a:r>
            <a:r>
              <a:rPr lang="ko-KR" dirty="0" err="1"/>
              <a:t>University</a:t>
            </a:r>
            <a:endParaRPr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539553" y="2204864"/>
            <a:ext cx="8136904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dirty="0"/>
              <a:t>LiDAR 01: Introduction</a:t>
            </a:r>
            <a:endParaRPr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body" idx="2"/>
          </p:nvPr>
        </p:nvSpPr>
        <p:spPr>
          <a:xfrm>
            <a:off x="575556" y="5085184"/>
            <a:ext cx="81009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dirty="0" err="1"/>
              <a:t>Kyungmin</a:t>
            </a:r>
            <a:r>
              <a:rPr lang="en-US" dirty="0"/>
              <a:t> Kim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ko-KR" dirty="0" err="1"/>
              <a:t>Chung-Ang</a:t>
            </a:r>
            <a:r>
              <a:rPr lang="ko-KR" dirty="0"/>
              <a:t> </a:t>
            </a:r>
            <a:r>
              <a:rPr lang="ko-KR" dirty="0" err="1"/>
              <a:t>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altLang="ko-KR" u="sng" dirty="0" err="1">
                <a:solidFill>
                  <a:schemeClr val="hlink"/>
                </a:solidFill>
              </a:rPr>
              <a:t>kyungddin</a:t>
            </a:r>
            <a:r>
              <a:rPr lang="ko-KR" u="sng" dirty="0">
                <a:solidFill>
                  <a:schemeClr val="hlink"/>
                </a:solidFill>
              </a:rPr>
              <a:t>@cau.ac.kr</a:t>
            </a:r>
            <a:r>
              <a:rPr lang="ko-K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altLang="ko-KR" dirty="0"/>
              <a:t>Jul</a:t>
            </a:r>
            <a:r>
              <a:rPr lang="ko-KR" dirty="0"/>
              <a:t>. </a:t>
            </a:r>
            <a:r>
              <a:rPr lang="en-US" altLang="ko-KR" dirty="0"/>
              <a:t>17</a:t>
            </a:r>
            <a:r>
              <a:rPr lang="ko-KR" dirty="0" err="1"/>
              <a:t>th</a:t>
            </a:r>
            <a:r>
              <a:rPr lang="ko-KR" dirty="0"/>
              <a:t> 20</a:t>
            </a:r>
            <a:r>
              <a:rPr lang="en-US" altLang="ko-KR" dirty="0"/>
              <a:t>25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900" y="235738"/>
            <a:ext cx="851237" cy="79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379" y="244757"/>
            <a:ext cx="1247745" cy="607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629564" y="3768062"/>
            <a:ext cx="1235142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8" name="Google Shape;88;p1"/>
          <p:cNvSpPr/>
          <p:nvPr/>
        </p:nvSpPr>
        <p:spPr>
          <a:xfrm>
            <a:off x="1674563" y="3714061"/>
            <a:ext cx="89125" cy="1080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698406" y="3714057"/>
            <a:ext cx="89125" cy="10801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B582D7A-3BAE-E62A-2345-9E01C2E1B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B04D6A7-0152-70C1-F628-E3B5A49FB8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D0B6A582-4CD1-C3F6-5813-89E25BD00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CE7CADE-A0C2-AA37-7FB7-9783B2103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127" y="2463591"/>
            <a:ext cx="4488873" cy="3341673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DE24607C-2636-84CB-BEEC-6F98439FC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Hardware Essential Component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Interface Box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Transmit data between PC and Sensor 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Ethernet Cable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Cable between PC and Interface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/>
              <a:t>Ouster LiDAR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Power Supply/Battery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831F366-0645-B68C-22D9-FFCA11CCB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8633D8B-7460-EF30-5F99-796599DB6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309D33E4-117B-0F04-B85F-44B0D4BF3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3" name="그림 2" descr="전자제품, 정보기기, 전자 기기, 전기 배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FDE43-00BB-EF30-20DB-C72B038F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34" b="1818"/>
          <a:stretch>
            <a:fillRect/>
          </a:stretch>
        </p:blipFill>
        <p:spPr>
          <a:xfrm>
            <a:off x="909484" y="982908"/>
            <a:ext cx="7325032" cy="582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2835-037F-C5C6-3BA4-2ED5E6358C65}"/>
              </a:ext>
            </a:extLst>
          </p:cNvPr>
          <p:cNvSpPr txBox="1"/>
          <p:nvPr/>
        </p:nvSpPr>
        <p:spPr>
          <a:xfrm>
            <a:off x="1607128" y="1461535"/>
            <a:ext cx="10187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</a:t>
            </a: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Cable</a:t>
            </a:r>
            <a:endParaRPr lang="ko-KR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094AD-C551-5D41-2C9A-3C45BA2A073F}"/>
              </a:ext>
            </a:extLst>
          </p:cNvPr>
          <p:cNvSpPr txBox="1"/>
          <p:nvPr/>
        </p:nvSpPr>
        <p:spPr>
          <a:xfrm>
            <a:off x="1284369" y="5844977"/>
            <a:ext cx="10187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Ouster</a:t>
            </a:r>
            <a:b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LiDAR</a:t>
            </a:r>
            <a:endParaRPr lang="ko-KR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AD75B-E26A-365C-015D-782DBCC161AE}"/>
              </a:ext>
            </a:extLst>
          </p:cNvPr>
          <p:cNvSpPr txBox="1"/>
          <p:nvPr/>
        </p:nvSpPr>
        <p:spPr>
          <a:xfrm>
            <a:off x="6987306" y="1138369"/>
            <a:ext cx="10991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0DB80-2183-4941-E1BE-D67A789DEF66}"/>
              </a:ext>
            </a:extLst>
          </p:cNvPr>
          <p:cNvSpPr txBox="1"/>
          <p:nvPr/>
        </p:nvSpPr>
        <p:spPr>
          <a:xfrm>
            <a:off x="6662777" y="5942141"/>
            <a:ext cx="10991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</a:t>
            </a: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</a:t>
            </a:r>
          </a:p>
        </p:txBody>
      </p:sp>
    </p:spTree>
    <p:extLst>
      <p:ext uri="{BB962C8B-B14F-4D97-AF65-F5344CB8AC3E}">
        <p14:creationId xmlns:p14="http://schemas.microsoft.com/office/powerpoint/2010/main" val="267156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6F1D34-CB7C-93F6-08FE-836FF5E3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10FD0049-A680-EF6A-DDA6-BAC6B6848F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B608C8B5-A6A1-4BD3-46FF-BBBD3EF24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3" name="그림 2" descr="전기 배선, 전기 공급, 열 수축 튜브, 커넥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2C3812-A759-A50A-18D9-5FD64186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11288" y="1692502"/>
            <a:ext cx="4121423" cy="5495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5E51A-809E-0A5D-3D43-5EBBE7AD9DAF}"/>
              </a:ext>
            </a:extLst>
          </p:cNvPr>
          <p:cNvSpPr txBox="1"/>
          <p:nvPr/>
        </p:nvSpPr>
        <p:spPr>
          <a:xfrm>
            <a:off x="3168380" y="2904503"/>
            <a:ext cx="10187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Ethernet</a:t>
            </a: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Cable</a:t>
            </a:r>
            <a:endParaRPr lang="ko-KR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758F1-0778-F515-D9C1-58E2A029E190}"/>
              </a:ext>
            </a:extLst>
          </p:cNvPr>
          <p:cNvSpPr txBox="1"/>
          <p:nvPr/>
        </p:nvSpPr>
        <p:spPr>
          <a:xfrm>
            <a:off x="2783690" y="4722263"/>
            <a:ext cx="8940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</a:t>
            </a:r>
            <a:b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Cable</a:t>
            </a:r>
            <a:endParaRPr lang="ko-KR" alt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C4781593-AB64-FFE2-4C93-2EA1CA365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132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Connection Step 1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Connect </a:t>
            </a:r>
            <a:r>
              <a:rPr lang="en-US" b="1" dirty="0" err="1"/>
              <a:t>Ethenet</a:t>
            </a:r>
            <a:r>
              <a:rPr lang="en-US" b="1" dirty="0"/>
              <a:t> cable</a:t>
            </a:r>
            <a:r>
              <a:rPr lang="en-US" dirty="0"/>
              <a:t> &amp; </a:t>
            </a:r>
            <a:r>
              <a:rPr lang="en-US" b="1" dirty="0"/>
              <a:t>Power cable</a:t>
            </a:r>
            <a:r>
              <a:rPr lang="en-US" dirty="0"/>
              <a:t> to </a:t>
            </a:r>
            <a:r>
              <a:rPr lang="en-US" b="1" dirty="0"/>
              <a:t>Interface Box.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557AABEC-D128-DC1D-840A-4E98BEE7DB76}"/>
              </a:ext>
            </a:extLst>
          </p:cNvPr>
          <p:cNvSpPr/>
          <p:nvPr/>
        </p:nvSpPr>
        <p:spPr>
          <a:xfrm>
            <a:off x="5070012" y="3429000"/>
            <a:ext cx="1597338" cy="1524330"/>
          </a:xfrm>
          <a:prstGeom prst="donut">
            <a:avLst>
              <a:gd name="adj" fmla="val 72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5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B211D3E3-6782-45B8-E45C-B9775865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15C10EFB-751F-9A6A-C010-FDAD27ECAC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A89C02C-869A-DBB7-2884-D94F10693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9" name="그림 8" descr="텍스트, 전자제품, 케이블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137164-1118-4D08-71FC-DBFB952B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48" b="25832"/>
          <a:stretch>
            <a:fillRect/>
          </a:stretch>
        </p:blipFill>
        <p:spPr>
          <a:xfrm>
            <a:off x="2372666" y="2753034"/>
            <a:ext cx="4398668" cy="3807482"/>
          </a:xfrm>
          <a:prstGeom prst="rect">
            <a:avLst/>
          </a:prstGeom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7AC4F8E-560B-E3E5-ED24-6FD75F67F88E}"/>
              </a:ext>
            </a:extLst>
          </p:cNvPr>
          <p:cNvSpPr/>
          <p:nvPr/>
        </p:nvSpPr>
        <p:spPr>
          <a:xfrm>
            <a:off x="3590266" y="4545264"/>
            <a:ext cx="1260000" cy="1260000"/>
          </a:xfrm>
          <a:prstGeom prst="donut">
            <a:avLst>
              <a:gd name="adj" fmla="val 72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4ED5B6CF-5B0D-EA4C-4C18-5BB07F470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132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Connection Step 2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Connect </a:t>
            </a:r>
            <a:r>
              <a:rPr lang="en-US" b="1" dirty="0"/>
              <a:t>Power cable</a:t>
            </a:r>
            <a:r>
              <a:rPr lang="en-US" dirty="0"/>
              <a:t> to </a:t>
            </a:r>
            <a:r>
              <a:rPr lang="en-US" b="1" dirty="0"/>
              <a:t>Power Supply(Battery).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A </a:t>
            </a:r>
            <a:r>
              <a:rPr lang="en-US" dirty="0">
                <a:solidFill>
                  <a:srgbClr val="92D050"/>
                </a:solidFill>
              </a:rPr>
              <a:t>green light</a:t>
            </a:r>
            <a:r>
              <a:rPr lang="en-US" dirty="0"/>
              <a:t> turns on when the power is on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2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4671217-B575-8131-B532-49B84074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3FBAC47-9E4F-964C-D3BF-AB4F0C453B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9612F32-B67A-A0ED-F6BC-B552F199F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3" name="그림 2" descr="전자 기기, 사무용품, 정보기기, 주변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46606-D4E3-9ABE-4F11-B7FE731E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401"/>
          <a:stretch>
            <a:fillRect/>
          </a:stretch>
        </p:blipFill>
        <p:spPr>
          <a:xfrm>
            <a:off x="2562328" y="2320412"/>
            <a:ext cx="4019344" cy="4319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4FD64-5916-2AB1-9B7E-9E19C8E34E66}"/>
              </a:ext>
            </a:extLst>
          </p:cNvPr>
          <p:cNvSpPr txBox="1"/>
          <p:nvPr/>
        </p:nvSpPr>
        <p:spPr>
          <a:xfrm>
            <a:off x="2703053" y="4331111"/>
            <a:ext cx="12691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 to</a:t>
            </a:r>
            <a:b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USB Port!</a:t>
            </a: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63E7105D-0600-B55B-A30E-E89ACE412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132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Connection Step 3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Connect </a:t>
            </a:r>
            <a:r>
              <a:rPr lang="en-US" b="1" dirty="0"/>
              <a:t>Ethernet cable</a:t>
            </a:r>
            <a:r>
              <a:rPr lang="en-US" dirty="0"/>
              <a:t> to </a:t>
            </a:r>
            <a:r>
              <a:rPr lang="en-US" b="1" dirty="0"/>
              <a:t>PC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37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D0053171-855C-63CE-EF73-5EE94E69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1414F449-5113-1085-E46D-14BC0F4E85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F25019CA-2EAA-3745-67B5-18AD20A3D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4" name="그림 3" descr="공구, 실내, 커넥터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EA47DC-C311-D1DF-C4D2-41896AAB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333" r="18889"/>
          <a:stretch>
            <a:fillRect/>
          </a:stretch>
        </p:blipFill>
        <p:spPr>
          <a:xfrm>
            <a:off x="1103548" y="3191829"/>
            <a:ext cx="2628000" cy="3225598"/>
          </a:xfrm>
          <a:prstGeom prst="rect">
            <a:avLst/>
          </a:prstGeom>
        </p:spPr>
      </p:pic>
      <p:pic>
        <p:nvPicPr>
          <p:cNvPr id="6" name="그림 5" descr="공구, 기계, 케이블, 드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128526-1A1E-C31F-40D9-7105026BFA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96" t="3" r="1596" b="7945"/>
          <a:stretch>
            <a:fillRect/>
          </a:stretch>
        </p:blipFill>
        <p:spPr>
          <a:xfrm>
            <a:off x="5412454" y="3191919"/>
            <a:ext cx="2628000" cy="3225508"/>
          </a:xfrm>
          <a:prstGeom prst="rect">
            <a:avLst/>
          </a:prstGeom>
        </p:spPr>
      </p:pic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5D13D25C-9CB2-7522-CE9F-14A0365D1E88}"/>
              </a:ext>
            </a:extLst>
          </p:cNvPr>
          <p:cNvSpPr/>
          <p:nvPr/>
        </p:nvSpPr>
        <p:spPr>
          <a:xfrm rot="1817549">
            <a:off x="6295146" y="4468650"/>
            <a:ext cx="1019932" cy="564661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9CD56B73-22DB-3A41-53D3-E9E8BB1AE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178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Connection Step 4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Connect </a:t>
            </a:r>
            <a:r>
              <a:rPr lang="en-US" b="1" dirty="0"/>
              <a:t>Interface Box</a:t>
            </a:r>
            <a:r>
              <a:rPr lang="en-US" dirty="0"/>
              <a:t> to </a:t>
            </a:r>
            <a:r>
              <a:rPr lang="en-US" b="1" dirty="0"/>
              <a:t>Ouster LiDAR.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Align </a:t>
            </a:r>
            <a:r>
              <a:rPr lang="en-US" dirty="0">
                <a:solidFill>
                  <a:srgbClr val="C00000"/>
                </a:solidFill>
              </a:rPr>
              <a:t>Red line</a:t>
            </a:r>
            <a:r>
              <a:rPr lang="en-US" dirty="0"/>
              <a:t> to “UP” text.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Turn clockwise until you hear a </a:t>
            </a:r>
            <a:r>
              <a:rPr lang="en-US" dirty="0">
                <a:solidFill>
                  <a:srgbClr val="C00000"/>
                </a:solidFill>
              </a:rPr>
              <a:t>“Click!”</a:t>
            </a:r>
            <a:r>
              <a:rPr lang="en-US" dirty="0"/>
              <a:t> sound.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5D9AC7-6947-5FD2-36AD-CC2FC5BE160A}"/>
              </a:ext>
            </a:extLst>
          </p:cNvPr>
          <p:cNvSpPr/>
          <p:nvPr/>
        </p:nvSpPr>
        <p:spPr>
          <a:xfrm>
            <a:off x="4178710" y="4548989"/>
            <a:ext cx="786581" cy="5112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E9412-88F0-9B46-313E-AE19FFB3F6B2}"/>
              </a:ext>
            </a:extLst>
          </p:cNvPr>
          <p:cNvCxnSpPr>
            <a:cxnSpLocks/>
          </p:cNvCxnSpPr>
          <p:nvPr/>
        </p:nvCxnSpPr>
        <p:spPr>
          <a:xfrm>
            <a:off x="1991360" y="3708400"/>
            <a:ext cx="752537" cy="377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6A96E5-6C24-FD56-C307-2067AC6D6EDA}"/>
              </a:ext>
            </a:extLst>
          </p:cNvPr>
          <p:cNvSpPr txBox="1"/>
          <p:nvPr/>
        </p:nvSpPr>
        <p:spPr>
          <a:xfrm>
            <a:off x="1025898" y="3348581"/>
            <a:ext cx="126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 Line!</a:t>
            </a:r>
          </a:p>
        </p:txBody>
      </p:sp>
    </p:spTree>
    <p:extLst>
      <p:ext uri="{BB962C8B-B14F-4D97-AF65-F5344CB8AC3E}">
        <p14:creationId xmlns:p14="http://schemas.microsoft.com/office/powerpoint/2010/main" val="30640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87AD0CD9-6416-373A-12BB-757E8A42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2FAACA06-A601-F960-A49C-EF85BB46F4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FD2F4C7C-FA6D-0E84-D2D8-EA8294452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800"/>
            </a:pPr>
            <a:r>
              <a:rPr lang="en-US" altLang="ko-KR" dirty="0"/>
              <a:t>Hardware Connection</a:t>
            </a:r>
            <a:endParaRPr dirty="0"/>
          </a:p>
        </p:txBody>
      </p:sp>
      <p:pic>
        <p:nvPicPr>
          <p:cNvPr id="3" name="그림 2" descr="스크린샷, 원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7F61D8-2935-C6AC-C48B-AC0E10D7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96" y="4061056"/>
            <a:ext cx="4105239" cy="2330438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E5ACC630-8589-6AE2-ACA3-A3BCD70A8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305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OS1-32 Cautions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Don’t touch the </a:t>
            </a:r>
            <a:r>
              <a:rPr lang="en-US" dirty="0">
                <a:solidFill>
                  <a:srgbClr val="C00000"/>
                </a:solidFill>
              </a:rPr>
              <a:t>Window</a:t>
            </a:r>
            <a:r>
              <a:rPr lang="en-US" dirty="0"/>
              <a:t>!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There’s Laser out and Receiver.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Watch out for LiDAR </a:t>
            </a:r>
            <a:r>
              <a:rPr lang="en-US" dirty="0">
                <a:solidFill>
                  <a:srgbClr val="C00000"/>
                </a:solidFill>
              </a:rPr>
              <a:t>Overheating</a:t>
            </a:r>
            <a:r>
              <a:rPr lang="en-US" dirty="0"/>
              <a:t>!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Recommended usage time is </a:t>
            </a:r>
            <a:r>
              <a:rPr lang="en-US" dirty="0">
                <a:solidFill>
                  <a:srgbClr val="C00000"/>
                </a:solidFill>
              </a:rPr>
              <a:t>4 hours</a:t>
            </a:r>
            <a:r>
              <a:rPr lang="en-US" dirty="0"/>
              <a:t>.</a:t>
            </a:r>
          </a:p>
        </p:txBody>
      </p:sp>
      <p:pic>
        <p:nvPicPr>
          <p:cNvPr id="2052" name="Picture 4" descr="Stop Hand, Hand Forbidden Sign, No Entry, Do Not Touch, Do Not Push,  Borders Closed Svg, Png, Jpg, Eps, Pdf, Clipart, Vector - Etsy Australia">
            <a:extLst>
              <a:ext uri="{FF2B5EF4-FFF2-40B4-BE49-F238E27FC236}">
                <a16:creationId xmlns:a16="http://schemas.microsoft.com/office/drawing/2014/main" id="{67F77518-0B1F-E2F5-D1D8-305123F4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03" y="4161806"/>
            <a:ext cx="1324776" cy="10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BEE48A-90AC-5727-F3FB-0920ACC8EA6B}"/>
              </a:ext>
            </a:extLst>
          </p:cNvPr>
          <p:cNvCxnSpPr>
            <a:cxnSpLocks/>
          </p:cNvCxnSpPr>
          <p:nvPr/>
        </p:nvCxnSpPr>
        <p:spPr>
          <a:xfrm>
            <a:off x="2435390" y="4783823"/>
            <a:ext cx="796412" cy="294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Thermometer Icon Vector Graphic by verry studio · Creative Fabrica">
            <a:extLst>
              <a:ext uri="{FF2B5EF4-FFF2-40B4-BE49-F238E27FC236}">
                <a16:creationId xmlns:a16="http://schemas.microsoft.com/office/drawing/2014/main" id="{FE88A5DD-6F15-9BED-D713-65E7FB9F6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7" r="27420"/>
          <a:stretch>
            <a:fillRect/>
          </a:stretch>
        </p:blipFill>
        <p:spPr bwMode="auto">
          <a:xfrm>
            <a:off x="5821716" y="2873478"/>
            <a:ext cx="806245" cy="12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AD09E-E597-A322-F0B7-FC5CAE3C8094}"/>
              </a:ext>
            </a:extLst>
          </p:cNvPr>
          <p:cNvSpPr txBox="1"/>
          <p:nvPr/>
        </p:nvSpPr>
        <p:spPr>
          <a:xfrm>
            <a:off x="6627961" y="3166349"/>
            <a:ext cx="19673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to </a:t>
            </a:r>
            <a:r>
              <a:rPr lang="en-US" altLang="ko-KR" sz="16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cool down</a:t>
            </a:r>
          </a:p>
          <a:p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4 hours! </a:t>
            </a:r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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CAC76429-71BE-4272-9198-74745A8A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08148DA0-A968-E21F-B1B8-A7A159B428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Step 2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EB7EED7A-FB2D-C8B9-7160-802920438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Ubuntu Network Setting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58155639-9A70-D2DB-5E21-BA649EEF593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B7468670-C60F-B70B-9EC9-4353105BC6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69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9160DD3-8CE1-E4FC-02AC-26590616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0E9EC44A-D832-8D34-CFF2-3E67C77551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84061F6-9115-8BC9-64AA-4DB7712DB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PC Network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22CA1645-14AF-594C-1AD5-A9B48F29A9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4937154" cy="305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Communication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LiDAR uses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UDP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Protocol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Set Ethernet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static IP address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Assign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DHCP IP address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 LiDAR sensor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370B14-FE30-B16D-7C6D-17384CC5E27A}"/>
              </a:ext>
            </a:extLst>
          </p:cNvPr>
          <p:cNvGrpSpPr/>
          <p:nvPr/>
        </p:nvGrpSpPr>
        <p:grpSpPr>
          <a:xfrm>
            <a:off x="952889" y="3816596"/>
            <a:ext cx="2606399" cy="1692000"/>
            <a:chOff x="1100369" y="4273796"/>
            <a:chExt cx="2606399" cy="1692000"/>
          </a:xfrm>
        </p:grpSpPr>
        <p:pic>
          <p:nvPicPr>
            <p:cNvPr id="10" name="그래픽 9" descr="컴퓨터 단색으로 채워진">
              <a:extLst>
                <a:ext uri="{FF2B5EF4-FFF2-40B4-BE49-F238E27FC236}">
                  <a16:creationId xmlns:a16="http://schemas.microsoft.com/office/drawing/2014/main" id="{F6229F7A-18B9-1B07-A892-E1CEE9C5E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0369" y="4273796"/>
              <a:ext cx="1692000" cy="1692000"/>
            </a:xfrm>
            <a:prstGeom prst="rect">
              <a:avLst/>
            </a:prstGeom>
          </p:spPr>
        </p:pic>
        <p:pic>
          <p:nvPicPr>
            <p:cNvPr id="12" name="그래픽 11" descr="WiFi 윤곽선">
              <a:extLst>
                <a:ext uri="{FF2B5EF4-FFF2-40B4-BE49-F238E27FC236}">
                  <a16:creationId xmlns:a16="http://schemas.microsoft.com/office/drawing/2014/main" id="{EEBDFB29-988A-88D7-BB79-11596DF1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2792368" y="4662595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CB25B8-7E1F-FCF8-53BB-8BF1D39B121F}"/>
              </a:ext>
            </a:extLst>
          </p:cNvPr>
          <p:cNvGrpSpPr/>
          <p:nvPr/>
        </p:nvGrpSpPr>
        <p:grpSpPr>
          <a:xfrm>
            <a:off x="5931494" y="3888596"/>
            <a:ext cx="2259617" cy="1620000"/>
            <a:chOff x="5931494" y="4345796"/>
            <a:chExt cx="2259617" cy="1620000"/>
          </a:xfrm>
        </p:grpSpPr>
        <p:pic>
          <p:nvPicPr>
            <p:cNvPr id="5" name="Picture 2" descr="OS1-32 – NewSemi Technology">
              <a:extLst>
                <a:ext uri="{FF2B5EF4-FFF2-40B4-BE49-F238E27FC236}">
                  <a16:creationId xmlns:a16="http://schemas.microsoft.com/office/drawing/2014/main" id="{C85BE420-CF4C-4494-001C-D7BB0E37E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7" t="9244" r="19818" b="7603"/>
            <a:stretch>
              <a:fillRect/>
            </a:stretch>
          </p:blipFill>
          <p:spPr bwMode="auto">
            <a:xfrm>
              <a:off x="6561852" y="4345796"/>
              <a:ext cx="1629259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래픽 12" descr="WiFi 윤곽선">
              <a:extLst>
                <a:ext uri="{FF2B5EF4-FFF2-40B4-BE49-F238E27FC236}">
                  <a16:creationId xmlns:a16="http://schemas.microsoft.com/office/drawing/2014/main" id="{584E53EC-5923-845E-CE64-106542F6A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H="1">
              <a:off x="5931494" y="4662595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D9C1E7-F4C0-FBFB-67B9-A3BF57403E8B}"/>
              </a:ext>
            </a:extLst>
          </p:cNvPr>
          <p:cNvSpPr txBox="1"/>
          <p:nvPr/>
        </p:nvSpPr>
        <p:spPr>
          <a:xfrm>
            <a:off x="568989" y="5487505"/>
            <a:ext cx="2459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 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3D9C6-97A8-2808-ED88-86E966E77BA3}"/>
              </a:ext>
            </a:extLst>
          </p:cNvPr>
          <p:cNvSpPr txBox="1"/>
          <p:nvPr/>
        </p:nvSpPr>
        <p:spPr>
          <a:xfrm>
            <a:off x="6115211" y="5487504"/>
            <a:ext cx="245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DHCP IP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FB6C39-D070-6EF0-2B68-B89336F6BCDD}"/>
              </a:ext>
            </a:extLst>
          </p:cNvPr>
          <p:cNvSpPr/>
          <p:nvPr/>
        </p:nvSpPr>
        <p:spPr>
          <a:xfrm>
            <a:off x="3732678" y="4245151"/>
            <a:ext cx="2025426" cy="900000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UDP Network</a:t>
            </a:r>
            <a:br>
              <a:rPr lang="en-US" altLang="ko-K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192.168.0.XX</a:t>
            </a:r>
            <a:endParaRPr lang="ko-KR" altLang="en-US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74409-C0C9-CD34-5E76-D426D17B1559}"/>
              </a:ext>
            </a:extLst>
          </p:cNvPr>
          <p:cNvSpPr/>
          <p:nvPr/>
        </p:nvSpPr>
        <p:spPr>
          <a:xfrm>
            <a:off x="5758104" y="1346932"/>
            <a:ext cx="3014426" cy="13777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05986101-D34C-1715-6E1C-455CE6EB0232}"/>
              </a:ext>
            </a:extLst>
          </p:cNvPr>
          <p:cNvSpPr txBox="1">
            <a:spLocks/>
          </p:cNvSpPr>
          <p:nvPr/>
        </p:nvSpPr>
        <p:spPr>
          <a:xfrm>
            <a:off x="5758104" y="1282705"/>
            <a:ext cx="2924524" cy="13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Why use the DHCP protocol?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</a:rPr>
              <a:t>1. </a:t>
            </a:r>
            <a:r>
              <a:rPr lang="en-US" altLang="ko-KR" sz="1200" b="1" dirty="0">
                <a:solidFill>
                  <a:schemeClr val="tx1"/>
                </a:solidFill>
              </a:rPr>
              <a:t>To simplify configuration for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     multiple LiDAR connections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chemeClr val="tx1"/>
                </a:solidFill>
              </a:rPr>
              <a:t>2. To prevent IP address conflicts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000"/>
              <a:buNone/>
            </a:pP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7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415E413-9BE8-7C13-FB8E-BB8598C4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CBE715-B4B5-5D84-60C1-0A20CCFB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81" t="14211" r="26514" b="41262"/>
          <a:stretch>
            <a:fillRect/>
          </a:stretch>
        </p:blipFill>
        <p:spPr>
          <a:xfrm>
            <a:off x="449210" y="3662427"/>
            <a:ext cx="3486170" cy="2753995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909538-3798-7A79-740F-13154F01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53" t="26140" r="41874" b="41262"/>
          <a:stretch>
            <a:fillRect/>
          </a:stretch>
        </p:blipFill>
        <p:spPr>
          <a:xfrm>
            <a:off x="4280155" y="3679203"/>
            <a:ext cx="4414635" cy="2737219"/>
          </a:xfrm>
          <a:prstGeom prst="rect">
            <a:avLst/>
          </a:prstGeom>
        </p:spPr>
      </p:pic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03F9E0D-FDE1-2950-9118-6EDE3C5FA4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A9687566-56A2-3F3D-93D4-15240682A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PC Network</a:t>
            </a:r>
            <a:endParaRPr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A343E3-28C1-0A81-7676-79018D03C5EB}"/>
              </a:ext>
            </a:extLst>
          </p:cNvPr>
          <p:cNvSpPr/>
          <p:nvPr/>
        </p:nvSpPr>
        <p:spPr>
          <a:xfrm>
            <a:off x="4355539" y="5238564"/>
            <a:ext cx="2557339" cy="7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811E5C70-FDE2-7C3D-16C5-B3E0A30828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PC Network Setting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Linux Setting: “Network Setting – USB Ethernet – IPv4”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Select </a:t>
            </a:r>
            <a:r>
              <a:rPr lang="en-US" b="1" dirty="0"/>
              <a:t>Static</a:t>
            </a:r>
            <a:r>
              <a:rPr lang="en-US" dirty="0"/>
              <a:t> and enter </a:t>
            </a:r>
            <a:r>
              <a:rPr lang="en-US" b="1" dirty="0"/>
              <a:t>IP Address and Netmask</a:t>
            </a:r>
            <a:r>
              <a:rPr lang="en-US" dirty="0"/>
              <a:t>.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Address: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192.168.0.</a:t>
            </a:r>
            <a:r>
              <a:rPr lang="en-US" dirty="0">
                <a:solidFill>
                  <a:srgbClr val="C00000"/>
                </a:solidFill>
              </a:rPr>
              <a:t>XX (XX is your choice; 0 ~ 100)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Netmask: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255.255.255.0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50F016-BD5B-E8D9-0C7B-32C5EA81911F}"/>
              </a:ext>
            </a:extLst>
          </p:cNvPr>
          <p:cNvSpPr/>
          <p:nvPr/>
        </p:nvSpPr>
        <p:spPr>
          <a:xfrm>
            <a:off x="449210" y="5705380"/>
            <a:ext cx="3486170" cy="7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5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312C458-5F43-7BA7-7D3B-B069997F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9A431A90-0B40-FF41-3D9B-9A64769A40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7CF8EA10-59AF-A5FD-EDEB-2A1CFB3C1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1C276DC0-3061-0745-33F1-F15AC3604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In this lecture, you will learn..</a:t>
            </a:r>
            <a:br>
              <a:rPr lang="en-US" dirty="0"/>
            </a:br>
            <a:endParaRPr lang="en-US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What is LiDAR?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endParaRPr lang="en-US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How to connect Ouster LiDAR?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endParaRPr lang="en-US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Various LiDAR Frameworks Introduction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endParaRPr lang="en-US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LiDAR Visualization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endParaRPr lang="en-US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Open3D: Nice and Easy Framework</a:t>
            </a:r>
          </a:p>
        </p:txBody>
      </p:sp>
    </p:spTree>
    <p:extLst>
      <p:ext uri="{BB962C8B-B14F-4D97-AF65-F5344CB8AC3E}">
        <p14:creationId xmlns:p14="http://schemas.microsoft.com/office/powerpoint/2010/main" val="179767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A8AEC67D-D97E-13AC-A4D1-D6080FD41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E02508-08BD-4B16-B4E2-3872847C53D8}"/>
              </a:ext>
            </a:extLst>
          </p:cNvPr>
          <p:cNvSpPr/>
          <p:nvPr/>
        </p:nvSpPr>
        <p:spPr>
          <a:xfrm>
            <a:off x="973164" y="1630826"/>
            <a:ext cx="1073280" cy="3189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BFF511-AE80-ECE2-7939-47473C01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553" r="58667" b="18110"/>
          <a:stretch>
            <a:fillRect/>
          </a:stretch>
        </p:blipFill>
        <p:spPr>
          <a:xfrm>
            <a:off x="824967" y="2980560"/>
            <a:ext cx="7494065" cy="3399919"/>
          </a:xfrm>
          <a:prstGeom prst="rect">
            <a:avLst/>
          </a:prstGeom>
        </p:spPr>
      </p:pic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040E623-41B2-5E80-F816-8AB71D277B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16DDF11-825D-F739-6CB4-D97030788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PC Network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7C385978-D871-48C9-D514-FF9B9FF57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PC Network Setting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3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$ </a:t>
            </a:r>
            <a:r>
              <a:rPr lang="en-US" b="1" dirty="0" err="1">
                <a:solidFill>
                  <a:schemeClr val="tx1"/>
                </a:solidFill>
              </a:rPr>
              <a:t>ifconfig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to check network setting.</a:t>
            </a:r>
          </a:p>
          <a:p>
            <a:pPr marL="1257300" lvl="2">
              <a:lnSpc>
                <a:spcPct val="150000"/>
              </a:lnSpc>
              <a:spcBef>
                <a:spcPts val="0"/>
              </a:spcBef>
              <a:buClr>
                <a:schemeClr val="tx2">
                  <a:lumMod val="25000"/>
                </a:schemeClr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Check network setting and </a:t>
            </a:r>
            <a:r>
              <a:rPr lang="en-US" dirty="0">
                <a:solidFill>
                  <a:srgbClr val="C00000"/>
                </a:solidFill>
              </a:rPr>
              <a:t>Device name! </a:t>
            </a:r>
            <a:r>
              <a:rPr lang="en-US" altLang="ko-KR" dirty="0">
                <a:solidFill>
                  <a:srgbClr val="C00000"/>
                </a:solidFill>
              </a:rPr>
              <a:t>(for Sensor Network)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7CEB49-E8E7-C145-82DA-7EE938D65016}"/>
              </a:ext>
            </a:extLst>
          </p:cNvPr>
          <p:cNvSpPr/>
          <p:nvPr/>
        </p:nvSpPr>
        <p:spPr>
          <a:xfrm>
            <a:off x="1278569" y="4901144"/>
            <a:ext cx="1535751" cy="189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73B89F-360E-5BE6-1239-965E183367D4}"/>
              </a:ext>
            </a:extLst>
          </p:cNvPr>
          <p:cNvCxnSpPr/>
          <p:nvPr/>
        </p:nvCxnSpPr>
        <p:spPr>
          <a:xfrm>
            <a:off x="2123440" y="5232400"/>
            <a:ext cx="345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328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A4ED0EA-4613-2B11-77ED-5CC6CBDA1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79857E-BD61-1B9E-430F-D7FE348013B5}"/>
              </a:ext>
            </a:extLst>
          </p:cNvPr>
          <p:cNvSpPr/>
          <p:nvPr/>
        </p:nvSpPr>
        <p:spPr>
          <a:xfrm>
            <a:off x="973164" y="1630826"/>
            <a:ext cx="7939342" cy="7419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9080D9F9-53D1-6B17-E62E-A4739E0C67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C4328C1-5DE6-C976-6FD7-FFC75F962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Sensor Network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3FFCB-CF1F-8879-3D2B-1B1F09C7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3" t="16519" r="48799" b="47689"/>
          <a:stretch>
            <a:fillRect/>
          </a:stretch>
        </p:blipFill>
        <p:spPr>
          <a:xfrm>
            <a:off x="1142320" y="3650627"/>
            <a:ext cx="6859360" cy="28511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976DCB-9570-D954-8BD8-F7E40E2E6E6B}"/>
              </a:ext>
            </a:extLst>
          </p:cNvPr>
          <p:cNvSpPr/>
          <p:nvPr/>
        </p:nvSpPr>
        <p:spPr>
          <a:xfrm>
            <a:off x="1142320" y="4812123"/>
            <a:ext cx="3971206" cy="28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A9CDD406-B76D-B678-855D-D8B8E1C57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26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Sensor Network Setting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$ </a:t>
            </a:r>
            <a:r>
              <a:rPr lang="en-US" b="1" dirty="0" err="1">
                <a:solidFill>
                  <a:schemeClr val="tx1"/>
                </a:solidFill>
              </a:rPr>
              <a:t>sudo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dnsmasq</a:t>
            </a:r>
            <a:r>
              <a:rPr lang="en-US" b="1" dirty="0">
                <a:solidFill>
                  <a:schemeClr val="tx1"/>
                </a:solidFill>
              </a:rPr>
              <a:t> –C /dev/null –</a:t>
            </a:r>
            <a:r>
              <a:rPr lang="en-US" b="1" dirty="0" err="1">
                <a:solidFill>
                  <a:schemeClr val="tx1"/>
                </a:solidFill>
              </a:rPr>
              <a:t>kd</a:t>
            </a:r>
            <a:r>
              <a:rPr lang="en-US" b="1" dirty="0">
                <a:solidFill>
                  <a:schemeClr val="tx1"/>
                </a:solidFill>
              </a:rPr>
              <a:t> –F 192.168.0.0,192.168.0.100 –</a:t>
            </a:r>
            <a:r>
              <a:rPr lang="en-US" b="1" dirty="0" err="1">
                <a:solidFill>
                  <a:schemeClr val="tx1"/>
                </a:solidFill>
              </a:rPr>
              <a:t>i</a:t>
            </a:r>
            <a:r>
              <a:rPr lang="en-US" b="1" dirty="0">
                <a:solidFill>
                  <a:schemeClr val="tx1"/>
                </a:solidFill>
              </a:rPr>
              <a:t> &lt;</a:t>
            </a:r>
            <a:r>
              <a:rPr lang="en-US" b="1" dirty="0" err="1">
                <a:solidFill>
                  <a:schemeClr val="tx1"/>
                </a:solidFill>
              </a:rPr>
              <a:t>device_name</a:t>
            </a:r>
            <a:r>
              <a:rPr lang="en-US" b="1" dirty="0">
                <a:solidFill>
                  <a:schemeClr val="tx1"/>
                </a:solidFill>
              </a:rPr>
              <a:t>&gt; –bind-dynamic</a:t>
            </a:r>
          </a:p>
          <a:p>
            <a:pPr marL="1257300" lvl="2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&lt;device name&gt; is your device name.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Check Terminal whether DHCP IP is addressed.</a:t>
            </a:r>
          </a:p>
        </p:txBody>
      </p:sp>
    </p:spTree>
    <p:extLst>
      <p:ext uri="{BB962C8B-B14F-4D97-AF65-F5344CB8AC3E}">
        <p14:creationId xmlns:p14="http://schemas.microsoft.com/office/powerpoint/2010/main" val="327900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9F89E6-9DAF-BDC9-5BAF-A30F8E31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54C81D-D27B-7025-06A7-9956E02A591D}"/>
              </a:ext>
            </a:extLst>
          </p:cNvPr>
          <p:cNvSpPr/>
          <p:nvPr/>
        </p:nvSpPr>
        <p:spPr>
          <a:xfrm>
            <a:off x="953730" y="3133629"/>
            <a:ext cx="7213393" cy="8750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97364C38-B612-B05F-C644-5AB05E8288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4AC33A2-AD77-A014-AE6A-3B9CE61FE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Shell Script</a:t>
            </a:r>
            <a:endParaRPr dirty="0"/>
          </a:p>
        </p:txBody>
      </p:sp>
      <p:pic>
        <p:nvPicPr>
          <p:cNvPr id="3" name="그림 2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BB753D-62BE-F4BB-B544-01B2D291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0" t="10699" r="54516" b="74229"/>
          <a:stretch>
            <a:fillRect/>
          </a:stretch>
        </p:blipFill>
        <p:spPr>
          <a:xfrm>
            <a:off x="494284" y="4598828"/>
            <a:ext cx="8155431" cy="1804998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1A9AC4BB-1985-9784-C68F-3BFD7C5EF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3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Shell Script Guide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It’s annoying to do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en-US" dirty="0"/>
              <a:t> every time. We use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Shell Script</a:t>
            </a:r>
            <a:r>
              <a:rPr lang="en-US" dirty="0"/>
              <a:t>!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Make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dhcp.sh </a:t>
            </a:r>
            <a:r>
              <a:rPr lang="en-US" dirty="0"/>
              <a:t>file to your home directory.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Open your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text editor(e.g. vim, nano)</a:t>
            </a:r>
            <a:r>
              <a:rPr lang="en-US" dirty="0"/>
              <a:t> and write</a:t>
            </a:r>
            <a:br>
              <a:rPr lang="en-US" dirty="0"/>
            </a:br>
            <a:br>
              <a:rPr lang="en-US" b="1" dirty="0"/>
            </a:br>
            <a:r>
              <a:rPr lang="en-US" altLang="ko-KR" sz="1400" b="1" dirty="0">
                <a:solidFill>
                  <a:schemeClr val="tx1"/>
                </a:solidFill>
              </a:rPr>
              <a:t>#!/bin/bash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 err="1">
                <a:solidFill>
                  <a:schemeClr val="tx1"/>
                </a:solidFill>
              </a:rPr>
              <a:t>sudo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dnsmasq</a:t>
            </a:r>
            <a:r>
              <a:rPr lang="en-US" altLang="ko-KR" sz="1400" b="1" dirty="0">
                <a:solidFill>
                  <a:schemeClr val="tx1"/>
                </a:solidFill>
              </a:rPr>
              <a:t> –C/dev/null –</a:t>
            </a:r>
            <a:r>
              <a:rPr lang="en-US" altLang="ko-KR" sz="1400" b="1" dirty="0" err="1">
                <a:solidFill>
                  <a:schemeClr val="tx1"/>
                </a:solidFill>
              </a:rPr>
              <a:t>kd</a:t>
            </a:r>
            <a:r>
              <a:rPr lang="en-US" altLang="ko-KR" sz="1400" b="1" dirty="0">
                <a:solidFill>
                  <a:schemeClr val="tx1"/>
                </a:solidFill>
              </a:rPr>
              <a:t> –F 192.168.0.0,192.168.0.100 –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[</a:t>
            </a:r>
            <a:r>
              <a:rPr lang="en-US" altLang="ko-KR" sz="1400" b="1" dirty="0" err="1">
                <a:solidFill>
                  <a:schemeClr val="tx1"/>
                </a:solidFill>
              </a:rPr>
              <a:t>device_name</a:t>
            </a:r>
            <a:r>
              <a:rPr lang="en-US" altLang="ko-KR" sz="1400" b="1" dirty="0">
                <a:solidFill>
                  <a:schemeClr val="tx1"/>
                </a:solidFill>
              </a:rPr>
              <a:t>] –bind-dynami</a:t>
            </a:r>
            <a:r>
              <a:rPr lang="en-US" altLang="ko-KR" sz="1600" b="1" dirty="0">
                <a:solidFill>
                  <a:schemeClr val="tx2">
                    <a:lumMod val="25000"/>
                  </a:schemeClr>
                </a:solidFill>
              </a:rPr>
              <a:t>c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0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370C6D84-9E03-AC53-6C90-C5212F869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BFD408-FC08-A3A8-F604-1D108D845EC9}"/>
              </a:ext>
            </a:extLst>
          </p:cNvPr>
          <p:cNvSpPr/>
          <p:nvPr/>
        </p:nvSpPr>
        <p:spPr>
          <a:xfrm>
            <a:off x="996314" y="2463644"/>
            <a:ext cx="1224000" cy="3189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289638-ACF4-B414-669E-ED9160E695FF}"/>
              </a:ext>
            </a:extLst>
          </p:cNvPr>
          <p:cNvSpPr/>
          <p:nvPr/>
        </p:nvSpPr>
        <p:spPr>
          <a:xfrm>
            <a:off x="996314" y="1630826"/>
            <a:ext cx="2736000" cy="3189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41436FD-CD15-868D-813B-E44F330DD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95B9E8A2-B1DC-FE7E-3F24-51F1B8404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Shell Script</a:t>
            </a:r>
            <a:endParaRPr dirty="0"/>
          </a:p>
        </p:txBody>
      </p:sp>
      <p:sp>
        <p:nvSpPr>
          <p:cNvPr id="14" name="Google Shape;95;p2">
            <a:extLst>
              <a:ext uri="{FF2B5EF4-FFF2-40B4-BE49-F238E27FC236}">
                <a16:creationId xmlns:a16="http://schemas.microsoft.com/office/drawing/2014/main" id="{C85CA6C9-1858-8D51-DAC3-9480589C2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364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Shell Script Guide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4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$ </a:t>
            </a:r>
            <a:r>
              <a:rPr lang="en-US" b="1" dirty="0" err="1">
                <a:solidFill>
                  <a:sysClr val="windowText" lastClr="000000"/>
                </a:solidFill>
              </a:rPr>
              <a:t>sudo</a:t>
            </a:r>
            <a:r>
              <a:rPr lang="en-US" b="1" dirty="0">
                <a:solidFill>
                  <a:sysClr val="windowText" lastClr="000000"/>
                </a:solidFill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</a:rPr>
              <a:t>chmod</a:t>
            </a:r>
            <a:r>
              <a:rPr lang="en-US" b="1" dirty="0">
                <a:solidFill>
                  <a:sysClr val="windowText" lastClr="000000"/>
                </a:solidFill>
              </a:rPr>
              <a:t> _x ~/dhcp.sh </a:t>
            </a:r>
            <a:br>
              <a:rPr lang="en-US" b="1" dirty="0">
                <a:solidFill>
                  <a:sysClr val="windowText" lastClr="000000"/>
                </a:solidFill>
              </a:rPr>
            </a:br>
            <a:r>
              <a:rPr lang="en-US" dirty="0"/>
              <a:t>to add execution permission.</a:t>
            </a:r>
            <a:endParaRPr lang="en-US" altLang="ko-KR" dirty="0"/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4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$ ./dhcp.sh </a:t>
            </a:r>
            <a:br>
              <a:rPr lang="en-US" b="1" dirty="0">
                <a:solidFill>
                  <a:sysClr val="windowText" lastClr="000000"/>
                </a:solidFill>
              </a:rPr>
            </a:br>
            <a:r>
              <a:rPr lang="en-US" dirty="0"/>
              <a:t>to get DHCP IP quickly!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2A944A7-EA61-0A0A-06D1-DDDFBC298601}"/>
              </a:ext>
            </a:extLst>
          </p:cNvPr>
          <p:cNvSpPr/>
          <p:nvPr/>
        </p:nvSpPr>
        <p:spPr>
          <a:xfrm>
            <a:off x="4122000" y="4407967"/>
            <a:ext cx="900000" cy="33943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7F313E-EDAD-05BF-4073-D822ECA2A673}"/>
              </a:ext>
            </a:extLst>
          </p:cNvPr>
          <p:cNvSpPr/>
          <p:nvPr/>
        </p:nvSpPr>
        <p:spPr>
          <a:xfrm>
            <a:off x="1247520" y="3791105"/>
            <a:ext cx="2268000" cy="15731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Step1: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</a:t>
            </a:r>
            <a:b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8BB8F2-A3CA-6329-FC28-59B48AB883F2}"/>
              </a:ext>
            </a:extLst>
          </p:cNvPr>
          <p:cNvSpPr/>
          <p:nvPr/>
        </p:nvSpPr>
        <p:spPr>
          <a:xfrm>
            <a:off x="5628480" y="3791105"/>
            <a:ext cx="2268000" cy="15731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Step2: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b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래픽 8" descr="배지 체크 표시1 윤곽선">
            <a:extLst>
              <a:ext uri="{FF2B5EF4-FFF2-40B4-BE49-F238E27FC236}">
                <a16:creationId xmlns:a16="http://schemas.microsoft.com/office/drawing/2014/main" id="{DF03F4C2-4FFB-27BE-649B-E3DEE1D3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4090" y="3429000"/>
            <a:ext cx="914400" cy="914400"/>
          </a:xfrm>
          <a:prstGeom prst="rect">
            <a:avLst/>
          </a:prstGeom>
        </p:spPr>
      </p:pic>
      <p:pic>
        <p:nvPicPr>
          <p:cNvPr id="10" name="그래픽 9" descr="배지 체크 표시1 윤곽선">
            <a:extLst>
              <a:ext uri="{FF2B5EF4-FFF2-40B4-BE49-F238E27FC236}">
                <a16:creationId xmlns:a16="http://schemas.microsoft.com/office/drawing/2014/main" id="{EC9E0E78-3D7A-AA61-C986-979FC4E93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4361" y="3429000"/>
            <a:ext cx="914400" cy="914400"/>
          </a:xfrm>
          <a:prstGeom prst="rect">
            <a:avLst/>
          </a:prstGeom>
        </p:spPr>
      </p:pic>
      <p:sp>
        <p:nvSpPr>
          <p:cNvPr id="11" name="Google Shape;128;p6">
            <a:extLst>
              <a:ext uri="{FF2B5EF4-FFF2-40B4-BE49-F238E27FC236}">
                <a16:creationId xmlns:a16="http://schemas.microsoft.com/office/drawing/2014/main" id="{86228B30-B4F9-FE97-57E0-1D0F93ABA602}"/>
              </a:ext>
            </a:extLst>
          </p:cNvPr>
          <p:cNvSpPr txBox="1">
            <a:spLocks/>
          </p:cNvSpPr>
          <p:nvPr/>
        </p:nvSpPr>
        <p:spPr>
          <a:xfrm>
            <a:off x="3066259" y="1162925"/>
            <a:ext cx="3011424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127000" indent="0" algn="ctr">
              <a:buSzPts val="2000"/>
              <a:buNone/>
            </a:pPr>
            <a:r>
              <a:rPr lang="en-US" altLang="ko-KR" sz="2800" b="1" dirty="0">
                <a:solidFill>
                  <a:srgbClr val="FF0000"/>
                </a:solidFill>
              </a:rPr>
              <a:t>Complete!!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1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08EB092-FC5A-F1F2-9795-97E41F04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89BBF7-D34E-C0EE-0EEE-F3343CEA9284}"/>
              </a:ext>
            </a:extLst>
          </p:cNvPr>
          <p:cNvSpPr/>
          <p:nvPr/>
        </p:nvSpPr>
        <p:spPr>
          <a:xfrm>
            <a:off x="973164" y="3228139"/>
            <a:ext cx="2340000" cy="3189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E56F7E85-73E7-4CC7-CA0B-E03F3839F3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DB8DE3D9-F586-0DD7-6FC5-8DFCD05B3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Sensor Network</a:t>
            </a:r>
            <a:endParaRPr dirty="0"/>
          </a:p>
        </p:txBody>
      </p:sp>
      <p:pic>
        <p:nvPicPr>
          <p:cNvPr id="4" name="그림 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90E323-1792-706F-CDC0-AADB99A8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2" t="77901" r="48611"/>
          <a:stretch>
            <a:fillRect/>
          </a:stretch>
        </p:blipFill>
        <p:spPr>
          <a:xfrm>
            <a:off x="353710" y="3860820"/>
            <a:ext cx="8436580" cy="21650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D94BE4-9370-F273-3931-310E92A6FDA8}"/>
              </a:ext>
            </a:extLst>
          </p:cNvPr>
          <p:cNvSpPr/>
          <p:nvPr/>
        </p:nvSpPr>
        <p:spPr>
          <a:xfrm>
            <a:off x="353710" y="3860820"/>
            <a:ext cx="6677010" cy="253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691E9A3-5887-A6D1-3316-0D54091FA88A}"/>
              </a:ext>
            </a:extLst>
          </p:cNvPr>
          <p:cNvSpPr/>
          <p:nvPr/>
        </p:nvSpPr>
        <p:spPr>
          <a:xfrm>
            <a:off x="5791200" y="2743200"/>
            <a:ext cx="2772697" cy="614046"/>
          </a:xfrm>
          <a:prstGeom prst="wedgeRoundRectCallout">
            <a:avLst>
              <a:gd name="adj1" fmla="val -37854"/>
              <a:gd name="adj2" fmla="val 116942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is still alive!</a:t>
            </a:r>
            <a:endParaRPr lang="ko-KR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95;p2">
            <a:extLst>
              <a:ext uri="{FF2B5EF4-FFF2-40B4-BE49-F238E27FC236}">
                <a16:creationId xmlns:a16="http://schemas.microsoft.com/office/drawing/2014/main" id="{9BDF2D22-F4B0-3F08-8965-DC78C2EDD28E}"/>
              </a:ext>
            </a:extLst>
          </p:cNvPr>
          <p:cNvSpPr txBox="1">
            <a:spLocks/>
          </p:cNvSpPr>
          <p:nvPr/>
        </p:nvSpPr>
        <p:spPr>
          <a:xfrm>
            <a:off x="142846" y="1052735"/>
            <a:ext cx="8858312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57168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DHCP Re-Address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When you close the terminal, power off the sensor or whatever.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there’s still DHCP address in the process..</a:t>
            </a:r>
            <a:br>
              <a:rPr lang="en-US" dirty="0">
                <a:solidFill>
                  <a:srgbClr val="C00000"/>
                </a:solidFill>
              </a:rPr>
            </a:br>
            <a:endParaRPr lang="en-US" altLang="ko-KR" sz="1600" dirty="0">
              <a:solidFill>
                <a:srgbClr val="C00000"/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altLang="ko-KR" dirty="0">
                <a:solidFill>
                  <a:schemeClr val="bg2"/>
                </a:solidFill>
              </a:rPr>
              <a:t>You must </a:t>
            </a:r>
            <a:r>
              <a:rPr lang="en-US" altLang="ko-KR" dirty="0">
                <a:solidFill>
                  <a:srgbClr val="C00000"/>
                </a:solidFill>
              </a:rPr>
              <a:t>kill the process</a:t>
            </a:r>
            <a:r>
              <a:rPr lang="en-US" altLang="ko-KR" dirty="0">
                <a:solidFill>
                  <a:schemeClr val="bg2"/>
                </a:solidFill>
              </a:rPr>
              <a:t> by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$ </a:t>
            </a:r>
            <a:r>
              <a:rPr lang="en-US" altLang="ko-KR" b="1" dirty="0" err="1">
                <a:solidFill>
                  <a:schemeClr val="tx1"/>
                </a:solidFill>
              </a:rPr>
              <a:t>sudo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pkill</a:t>
            </a:r>
            <a:r>
              <a:rPr lang="en-US" altLang="ko-KR" b="1" dirty="0">
                <a:solidFill>
                  <a:schemeClr val="tx1"/>
                </a:solidFill>
              </a:rPr>
              <a:t> -9 </a:t>
            </a:r>
            <a:r>
              <a:rPr lang="en-US" altLang="ko-KR" b="1" dirty="0" err="1">
                <a:solidFill>
                  <a:schemeClr val="tx1"/>
                </a:solidFill>
              </a:rPr>
              <a:t>dnsmasq</a:t>
            </a:r>
            <a:b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</a:br>
            <a:endParaRPr lang="en-US" altLang="ko-KR" b="1" dirty="0">
              <a:solidFill>
                <a:schemeClr val="bg2">
                  <a:lumMod val="75000"/>
                </a:schemeClr>
              </a:solidFill>
            </a:endParaRP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6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624D8EE-465B-65CA-1794-FA3948B78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139A90-3701-0CE7-60A0-64163BAD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9" r="48377" b="12105"/>
          <a:stretch>
            <a:fillRect/>
          </a:stretch>
        </p:blipFill>
        <p:spPr>
          <a:xfrm>
            <a:off x="540140" y="3246009"/>
            <a:ext cx="3107590" cy="317876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07CEB9-008E-D99C-C996-46C018B8EBD5}"/>
              </a:ext>
            </a:extLst>
          </p:cNvPr>
          <p:cNvCxnSpPr>
            <a:cxnSpLocks/>
          </p:cNvCxnSpPr>
          <p:nvPr/>
        </p:nvCxnSpPr>
        <p:spPr>
          <a:xfrm flipV="1">
            <a:off x="1717964" y="2332789"/>
            <a:ext cx="3202952" cy="1186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D4D2D3B9-8B24-38C1-E0E7-E17D3F0182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B2F15F6-9553-89ED-05D4-349797514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Ubuntu Network Setting: Browser Network Setting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A9C2FDB1-60FA-6CE5-E571-5AA79BE61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364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Internet Browser Network Setting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After connection, you can use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browser network setting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Open your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internet browser </a:t>
            </a:r>
            <a:r>
              <a:rPr lang="en-US" dirty="0"/>
              <a:t>and enter your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sensor address</a:t>
            </a:r>
            <a:r>
              <a:rPr lang="en-US" dirty="0"/>
              <a:t>.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You can check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sensor information and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configure sensor setting</a:t>
            </a:r>
            <a:r>
              <a:rPr lang="en-US" dirty="0"/>
              <a:t>!</a:t>
            </a:r>
          </a:p>
        </p:txBody>
      </p:sp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78C47E-7E97-2B69-14C7-97809101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32" r="19211"/>
          <a:stretch>
            <a:fillRect/>
          </a:stretch>
        </p:blipFill>
        <p:spPr>
          <a:xfrm>
            <a:off x="4152744" y="3246009"/>
            <a:ext cx="4343400" cy="317876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04C28D-CFB8-0A79-ECA2-7D0517106331}"/>
              </a:ext>
            </a:extLst>
          </p:cNvPr>
          <p:cNvCxnSpPr>
            <a:cxnSpLocks/>
          </p:cNvCxnSpPr>
          <p:nvPr/>
        </p:nvCxnSpPr>
        <p:spPr>
          <a:xfrm>
            <a:off x="4152744" y="2332789"/>
            <a:ext cx="23804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86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DDDA60D-F182-D009-573B-270CB29B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AE5CD0E0-12B3-6D84-9717-DFA4F53549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To help you control LiDAR 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FECAAD2B-7086-C5B0-AF22-DF66F374FE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LiDAR Frameworks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5FE82BCD-0475-AE90-B11A-F16D0987CD1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F59DC60F-CF22-66D1-53F9-1C92F258B4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55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06BAB0A-CBAD-3C54-DA6E-377882E7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2950EDEF-4A44-8519-03EB-61E7E1E725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1EBE960D-D7AF-6316-282D-9772FF19F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LiDAR Frameworks</a:t>
            </a:r>
            <a:endParaRPr dirty="0"/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1F4711D4-23B8-F55F-F7B8-BE8CE0EF97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474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Frameworks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altLang="ko-KR" dirty="0"/>
              <a:t>There are many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LiDAR Frameworks</a:t>
            </a:r>
            <a:r>
              <a:rPr lang="en-US" altLang="ko-KR" dirty="0"/>
              <a:t> to help you control the LiDAR.</a:t>
            </a:r>
          </a:p>
          <a:p>
            <a:pPr marL="1257300" lvl="2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altLang="ko-KR" dirty="0"/>
              <a:t>Hardware</a:t>
            </a:r>
            <a:r>
              <a:rPr lang="ko-KR" altLang="en-US" dirty="0"/>
              <a:t> </a:t>
            </a:r>
            <a:r>
              <a:rPr lang="en-US" altLang="ko-KR" dirty="0"/>
              <a:t>Company’s</a:t>
            </a:r>
            <a:r>
              <a:rPr lang="ko-KR" altLang="en-US" dirty="0"/>
              <a:t> </a:t>
            </a:r>
            <a:r>
              <a:rPr lang="en-US" altLang="ko-KR" dirty="0"/>
              <a:t>SDK(Software Development Kit)</a:t>
            </a:r>
          </a:p>
          <a:p>
            <a:pPr marL="1257300" lvl="2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altLang="ko-KR" dirty="0"/>
              <a:t>ROS</a:t>
            </a:r>
          </a:p>
          <a:p>
            <a:pPr marL="1257300" lvl="2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altLang="ko-KR" dirty="0"/>
              <a:t>Programming Library</a:t>
            </a:r>
            <a:br>
              <a:rPr lang="en-US" altLang="ko-KR" dirty="0"/>
            </a:br>
            <a:endParaRPr lang="en-US" dirty="0"/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dirty="0"/>
              <a:t>To send sensor data to your program, </a:t>
            </a:r>
            <a:r>
              <a:rPr lang="en-US" altLang="ko-KR" dirty="0">
                <a:solidFill>
                  <a:srgbClr val="C00000"/>
                </a:solidFill>
              </a:rPr>
              <a:t>Ouster SDK is a good choice.</a:t>
            </a:r>
            <a:br>
              <a:rPr lang="en-US" altLang="ko-KR" dirty="0"/>
            </a:b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D1FA8A-6BCF-CD6B-8FD5-5BDBEFC50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45967"/>
              </p:ext>
            </p:extLst>
          </p:nvPr>
        </p:nvGraphicFramePr>
        <p:xfrm>
          <a:off x="667839" y="4231380"/>
          <a:ext cx="780832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774">
                  <a:extLst>
                    <a:ext uri="{9D8B030D-6E8A-4147-A177-3AD203B41FA5}">
                      <a16:colId xmlns:a16="http://schemas.microsoft.com/office/drawing/2014/main" val="1331243688"/>
                    </a:ext>
                  </a:extLst>
                </a:gridCol>
                <a:gridCol w="2602774">
                  <a:extLst>
                    <a:ext uri="{9D8B030D-6E8A-4147-A177-3AD203B41FA5}">
                      <a16:colId xmlns:a16="http://schemas.microsoft.com/office/drawing/2014/main" val="2452939678"/>
                    </a:ext>
                  </a:extLst>
                </a:gridCol>
                <a:gridCol w="2602774">
                  <a:extLst>
                    <a:ext uri="{9D8B030D-6E8A-4147-A177-3AD203B41FA5}">
                      <a16:colId xmlns:a16="http://schemas.microsoft.com/office/drawing/2014/main" val="40727981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0703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SDK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ROS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Library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49123"/>
                  </a:ext>
                </a:extLst>
              </a:tr>
            </a:tbl>
          </a:graphicData>
        </a:graphic>
      </p:graphicFrame>
      <p:pic>
        <p:nvPicPr>
          <p:cNvPr id="4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6D0BA7D7-192C-CED9-ED20-EEF4C693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14" y="4538916"/>
            <a:ext cx="191341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OS] ROS 기본 개념">
            <a:extLst>
              <a:ext uri="{FF2B5EF4-FFF2-40B4-BE49-F238E27FC236}">
                <a16:creationId xmlns:a16="http://schemas.microsoft.com/office/drawing/2014/main" id="{038C7AE9-8712-3C9B-B681-78353338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96" y="4628916"/>
            <a:ext cx="191940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4FBBFC-5858-9907-6FAF-EFC120A7F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21" y="4465716"/>
            <a:ext cx="1440000" cy="12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4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BF36DFBE-E3FC-F621-3E02-6839BD1A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383BEBB-AC64-73D9-713E-B4A7488BAA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E0C28B45-5CF8-2C07-71C8-7AE036CDC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LiDAR Frameworks</a:t>
            </a:r>
            <a:endParaRPr dirty="0"/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766F781A-E50F-C3C3-598D-EFB3E8CC7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527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Frameworks Example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Ouster SDK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Official SDK for Ouster LiDAR</a:t>
            </a: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None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ROS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Middleware for Robotics and LiDAR Sensor</a:t>
            </a:r>
          </a:p>
          <a:p>
            <a:pPr marL="1171568" lvl="2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Open3D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Python/C++ Point Cloud Library</a:t>
            </a:r>
          </a:p>
          <a:p>
            <a:pPr marL="1171568" lvl="2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PCL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C++ Point Cloud Library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endParaRPr lang="en-US" dirty="0"/>
          </a:p>
        </p:txBody>
      </p:sp>
      <p:pic>
        <p:nvPicPr>
          <p:cNvPr id="5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E9D81593-8199-4203-3942-755BC450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62" y="1388378"/>
            <a:ext cx="191341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B7061A-708E-740D-1411-2F279F6E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72" y="4000032"/>
            <a:ext cx="1440000" cy="1243200"/>
          </a:xfrm>
          <a:prstGeom prst="rect">
            <a:avLst/>
          </a:prstGeom>
        </p:spPr>
      </p:pic>
      <p:pic>
        <p:nvPicPr>
          <p:cNvPr id="10" name="그림 9" descr="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6CD2E7-E9A3-E55F-3DB2-6D03BB01A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773" y="5614856"/>
            <a:ext cx="2020536" cy="648000"/>
          </a:xfrm>
          <a:prstGeom prst="rect">
            <a:avLst/>
          </a:prstGeom>
        </p:spPr>
      </p:pic>
      <p:pic>
        <p:nvPicPr>
          <p:cNvPr id="13" name="Picture 2" descr="ROS] ROS 기본 개념">
            <a:extLst>
              <a:ext uri="{FF2B5EF4-FFF2-40B4-BE49-F238E27FC236}">
                <a16:creationId xmlns:a16="http://schemas.microsoft.com/office/drawing/2014/main" id="{BEA719B4-3550-558F-BEEA-6A61F36A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73" y="2848178"/>
            <a:ext cx="191940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3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772D35C-3FFD-F656-5750-8CA76D4D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4A0FF199-B73B-7B9B-91BA-BDCF202864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Visualize Sensor’s Data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97E09B6C-8137-C982-5757-DE4BBB40C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Point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361E851F-DAD1-EF3D-7311-9BED546F757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DE26CDB6-721D-DE06-DF93-7C1EBD070B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5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E5579D1-1D55-92E7-4F59-B24E7FB7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C4B26E13-8DE8-33A4-ACD0-A598DC4DAA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FDC50E6-B439-265C-1A85-ECA29807D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Notice!</a:t>
            </a:r>
            <a:endParaRPr dirty="0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FEF8EAB1-84FE-1ED1-A2E5-BD12CB3F6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Recommend to work in Linux environment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Many LiDAR Frameworks work well in </a:t>
            </a:r>
            <a:r>
              <a:rPr lang="en-US" dirty="0">
                <a:solidFill>
                  <a:srgbClr val="C00000"/>
                </a:solidFill>
              </a:rPr>
              <a:t>Linux environment</a:t>
            </a:r>
            <a:r>
              <a:rPr lang="en-US" dirty="0"/>
              <a:t>.	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For version management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Anaconda</a:t>
            </a:r>
            <a:r>
              <a:rPr lang="en-US" dirty="0"/>
              <a:t> is recommended.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You will experience </a:t>
            </a:r>
            <a:r>
              <a:rPr lang="en-US" dirty="0">
                <a:solidFill>
                  <a:srgbClr val="C00000"/>
                </a:solidFill>
              </a:rPr>
              <a:t>many package problems..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Some steps may change in the future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You need to check </a:t>
            </a:r>
            <a:r>
              <a:rPr lang="en-US" dirty="0">
                <a:solidFill>
                  <a:srgbClr val="C00000"/>
                </a:solidFill>
              </a:rPr>
              <a:t>official document</a:t>
            </a:r>
            <a:r>
              <a:rPr lang="en-US" dirty="0"/>
              <a:t>.</a:t>
            </a: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  <p:pic>
        <p:nvPicPr>
          <p:cNvPr id="1026" name="Picture 2" descr="아나콘다(파이썬/R) - 나무위키">
            <a:extLst>
              <a:ext uri="{FF2B5EF4-FFF2-40B4-BE49-F238E27FC236}">
                <a16:creationId xmlns:a16="http://schemas.microsoft.com/office/drawing/2014/main" id="{0531D31B-51B4-88CB-BFC5-96B51489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849" y="262799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Linux - 나무위키">
            <a:extLst>
              <a:ext uri="{FF2B5EF4-FFF2-40B4-BE49-F238E27FC236}">
                <a16:creationId xmlns:a16="http://schemas.microsoft.com/office/drawing/2014/main" id="{D0656CA2-19BF-3580-E6BD-B49B7EC8AE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리눅스란? 리눅스 사용 이유, 종류, 명령어, 자격증까지 한번에 살펴보기">
            <a:extLst>
              <a:ext uri="{FF2B5EF4-FFF2-40B4-BE49-F238E27FC236}">
                <a16:creationId xmlns:a16="http://schemas.microsoft.com/office/drawing/2014/main" id="{9622A235-2BFD-A149-6AB4-D0066C3B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49" y="1052730"/>
            <a:ext cx="20399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78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3D5EB0B-2911-BE3B-C65D-EA62B498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D81F437-DAD4-0F12-A017-B6CCAC65BC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1FFE892-F03E-403A-43A2-2EA5CF8FB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Point Cloud Visualization</a:t>
            </a:r>
            <a:endParaRPr dirty="0"/>
          </a:p>
        </p:txBody>
      </p:sp>
      <p:sp>
        <p:nvSpPr>
          <p:cNvPr id="3" name="Google Shape;95;p2">
            <a:extLst>
              <a:ext uri="{FF2B5EF4-FFF2-40B4-BE49-F238E27FC236}">
                <a16:creationId xmlns:a16="http://schemas.microsoft.com/office/drawing/2014/main" id="{51B584CB-31CD-4CCA-8B0C-1C4A73A37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322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Point Cloud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Converted LiDAR data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Each Point has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(X,Y,Z) spatial information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Point Cloud Visualization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Connection is complete. But </a:t>
            </a:r>
            <a:r>
              <a:rPr lang="en-US" dirty="0">
                <a:solidFill>
                  <a:srgbClr val="C00000"/>
                </a:solidFill>
              </a:rPr>
              <a:t>we don’t know what exactly happened inside.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visualize Point cloud</a:t>
            </a:r>
            <a:r>
              <a:rPr lang="en-US" dirty="0"/>
              <a:t> to see what is going on!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  <p:pic>
        <p:nvPicPr>
          <p:cNvPr id="13314" name="Picture 2" descr="Point cloud - Open3D 0.19.0 documentation">
            <a:extLst>
              <a:ext uri="{FF2B5EF4-FFF2-40B4-BE49-F238E27FC236}">
                <a16:creationId xmlns:a16="http://schemas.microsoft.com/office/drawing/2014/main" id="{902C32A3-DDE1-4C43-8755-4A53E9B27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45" y="1231641"/>
            <a:ext cx="3461173" cy="19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FFF6985-B77A-9A62-54B1-D56BCD31F65F}"/>
              </a:ext>
            </a:extLst>
          </p:cNvPr>
          <p:cNvGrpSpPr/>
          <p:nvPr/>
        </p:nvGrpSpPr>
        <p:grpSpPr>
          <a:xfrm>
            <a:off x="749689" y="5159168"/>
            <a:ext cx="2267831" cy="1472212"/>
            <a:chOff x="1100369" y="4273796"/>
            <a:chExt cx="2606399" cy="1692000"/>
          </a:xfrm>
        </p:grpSpPr>
        <p:pic>
          <p:nvPicPr>
            <p:cNvPr id="8" name="그래픽 7" descr="컴퓨터 단색으로 채워진">
              <a:extLst>
                <a:ext uri="{FF2B5EF4-FFF2-40B4-BE49-F238E27FC236}">
                  <a16:creationId xmlns:a16="http://schemas.microsoft.com/office/drawing/2014/main" id="{8C39DB04-E601-93F7-9F9F-C83820DA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0369" y="4273796"/>
              <a:ext cx="1692000" cy="1692000"/>
            </a:xfrm>
            <a:prstGeom prst="rect">
              <a:avLst/>
            </a:prstGeom>
          </p:spPr>
        </p:pic>
        <p:pic>
          <p:nvPicPr>
            <p:cNvPr id="10" name="그래픽 9" descr="WiFi 윤곽선">
              <a:extLst>
                <a:ext uri="{FF2B5EF4-FFF2-40B4-BE49-F238E27FC236}">
                  <a16:creationId xmlns:a16="http://schemas.microsoft.com/office/drawing/2014/main" id="{31DD06FF-9BD0-54EB-13BB-78F9B81F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2792368" y="4662595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B1182D-CA50-8B19-0F7F-0AC33BAA47CC}"/>
              </a:ext>
            </a:extLst>
          </p:cNvPr>
          <p:cNvGrpSpPr/>
          <p:nvPr/>
        </p:nvGrpSpPr>
        <p:grpSpPr>
          <a:xfrm>
            <a:off x="3457177" y="5214114"/>
            <a:ext cx="1988583" cy="1425686"/>
            <a:chOff x="5931494" y="4345796"/>
            <a:chExt cx="2259617" cy="1620000"/>
          </a:xfrm>
        </p:grpSpPr>
        <p:pic>
          <p:nvPicPr>
            <p:cNvPr id="14" name="Picture 2" descr="OS1-32 – NewSemi Technology">
              <a:extLst>
                <a:ext uri="{FF2B5EF4-FFF2-40B4-BE49-F238E27FC236}">
                  <a16:creationId xmlns:a16="http://schemas.microsoft.com/office/drawing/2014/main" id="{01273C4A-A522-0B8B-8C76-38F38D382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7" t="9244" r="19818" b="7603"/>
            <a:stretch>
              <a:fillRect/>
            </a:stretch>
          </p:blipFill>
          <p:spPr bwMode="auto">
            <a:xfrm>
              <a:off x="6561852" y="4345796"/>
              <a:ext cx="1629259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래픽 14" descr="WiFi 윤곽선">
              <a:extLst>
                <a:ext uri="{FF2B5EF4-FFF2-40B4-BE49-F238E27FC236}">
                  <a16:creationId xmlns:a16="http://schemas.microsoft.com/office/drawing/2014/main" id="{EC733342-D3E9-3F5D-1B5F-EF51DFD75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 flipH="1">
              <a:off x="5931494" y="4662595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웃는 얼굴 15">
            <a:extLst>
              <a:ext uri="{FF2B5EF4-FFF2-40B4-BE49-F238E27FC236}">
                <a16:creationId xmlns:a16="http://schemas.microsoft.com/office/drawing/2014/main" id="{80CC3080-B94F-16C3-DBE6-9BDA0E693A1B}"/>
              </a:ext>
            </a:extLst>
          </p:cNvPr>
          <p:cNvSpPr/>
          <p:nvPr/>
        </p:nvSpPr>
        <p:spPr>
          <a:xfrm>
            <a:off x="6830628" y="4808664"/>
            <a:ext cx="592972" cy="592972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8F57AB4-DB4A-CB92-23BD-E1051D3E47A2}"/>
              </a:ext>
            </a:extLst>
          </p:cNvPr>
          <p:cNvCxnSpPr>
            <a:stCxn id="16" idx="4"/>
          </p:cNvCxnSpPr>
          <p:nvPr/>
        </p:nvCxnSpPr>
        <p:spPr>
          <a:xfrm>
            <a:off x="7127114" y="5401636"/>
            <a:ext cx="0" cy="602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29BE811-9547-16AD-E662-623CE1A53BEE}"/>
              </a:ext>
            </a:extLst>
          </p:cNvPr>
          <p:cNvCxnSpPr>
            <a:cxnSpLocks/>
          </p:cNvCxnSpPr>
          <p:nvPr/>
        </p:nvCxnSpPr>
        <p:spPr>
          <a:xfrm flipH="1">
            <a:off x="7000240" y="5994400"/>
            <a:ext cx="121668" cy="52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10EE4D0-F928-EB75-9FCF-A1CE1D5F2B73}"/>
              </a:ext>
            </a:extLst>
          </p:cNvPr>
          <p:cNvCxnSpPr>
            <a:cxnSpLocks/>
          </p:cNvCxnSpPr>
          <p:nvPr/>
        </p:nvCxnSpPr>
        <p:spPr>
          <a:xfrm>
            <a:off x="7123408" y="5994400"/>
            <a:ext cx="121668" cy="5249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9446B9-BE88-AF13-9B40-48EC87A96542}"/>
              </a:ext>
            </a:extLst>
          </p:cNvPr>
          <p:cNvCxnSpPr>
            <a:cxnSpLocks/>
          </p:cNvCxnSpPr>
          <p:nvPr/>
        </p:nvCxnSpPr>
        <p:spPr>
          <a:xfrm flipH="1">
            <a:off x="7133369" y="5214114"/>
            <a:ext cx="295437" cy="580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285F467-0F12-DDFF-070A-11AEDB20963B}"/>
              </a:ext>
            </a:extLst>
          </p:cNvPr>
          <p:cNvCxnSpPr>
            <a:cxnSpLocks/>
          </p:cNvCxnSpPr>
          <p:nvPr/>
        </p:nvCxnSpPr>
        <p:spPr>
          <a:xfrm>
            <a:off x="6837932" y="5227612"/>
            <a:ext cx="295437" cy="5809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28;p6">
            <a:extLst>
              <a:ext uri="{FF2B5EF4-FFF2-40B4-BE49-F238E27FC236}">
                <a16:creationId xmlns:a16="http://schemas.microsoft.com/office/drawing/2014/main" id="{C550E2D9-9674-A8A4-0C71-F2EAB79238C2}"/>
              </a:ext>
            </a:extLst>
          </p:cNvPr>
          <p:cNvSpPr txBox="1">
            <a:spLocks/>
          </p:cNvSpPr>
          <p:nvPr/>
        </p:nvSpPr>
        <p:spPr>
          <a:xfrm>
            <a:off x="2019027" y="4911638"/>
            <a:ext cx="1097885" cy="59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01000101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010010^^</a:t>
            </a:r>
          </a:p>
        </p:txBody>
      </p:sp>
      <p:sp>
        <p:nvSpPr>
          <p:cNvPr id="30" name="Google Shape;128;p6">
            <a:extLst>
              <a:ext uri="{FF2B5EF4-FFF2-40B4-BE49-F238E27FC236}">
                <a16:creationId xmlns:a16="http://schemas.microsoft.com/office/drawing/2014/main" id="{9A10FAAD-C926-3BEA-43C3-B915266EE23B}"/>
              </a:ext>
            </a:extLst>
          </p:cNvPr>
          <p:cNvSpPr txBox="1">
            <a:spLocks/>
          </p:cNvSpPr>
          <p:nvPr/>
        </p:nvSpPr>
        <p:spPr>
          <a:xfrm>
            <a:off x="3233859" y="4899941"/>
            <a:ext cx="1097885" cy="59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1011101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011011?</a:t>
            </a:r>
          </a:p>
        </p:txBody>
      </p:sp>
      <p:sp>
        <p:nvSpPr>
          <p:cNvPr id="31" name="Google Shape;128;p6">
            <a:extLst>
              <a:ext uri="{FF2B5EF4-FFF2-40B4-BE49-F238E27FC236}">
                <a16:creationId xmlns:a16="http://schemas.microsoft.com/office/drawing/2014/main" id="{C6DFFD70-4728-B4A1-4ADA-CE2EF7CA005F}"/>
              </a:ext>
            </a:extLst>
          </p:cNvPr>
          <p:cNvSpPr txBox="1">
            <a:spLocks/>
          </p:cNvSpPr>
          <p:nvPr/>
        </p:nvSpPr>
        <p:spPr>
          <a:xfrm>
            <a:off x="7406947" y="4536394"/>
            <a:ext cx="1097885" cy="59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OMG!!</a:t>
            </a:r>
          </a:p>
        </p:txBody>
      </p:sp>
    </p:spTree>
    <p:extLst>
      <p:ext uri="{BB962C8B-B14F-4D97-AF65-F5344CB8AC3E}">
        <p14:creationId xmlns:p14="http://schemas.microsoft.com/office/powerpoint/2010/main" val="378363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539592FE-0F42-59FD-4484-C8769293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3A9AAF0-A14B-3BB7-5202-A0955620A7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F9ADC5B-D524-F09C-90CC-61E60B066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Point Cloud Visualization</a:t>
            </a:r>
            <a:endParaRPr dirty="0"/>
          </a:p>
        </p:txBody>
      </p:sp>
      <p:pic>
        <p:nvPicPr>
          <p:cNvPr id="4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6CB00ECB-7B27-3D74-F3D7-9D9469E9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3076719"/>
            <a:ext cx="1440000" cy="9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그래픽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DE946-8EDA-9CC8-D9BB-FF11EF47C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80" y="3118940"/>
            <a:ext cx="1440000" cy="936000"/>
          </a:xfrm>
          <a:prstGeom prst="rect">
            <a:avLst/>
          </a:prstGeom>
        </p:spPr>
      </p:pic>
      <p:pic>
        <p:nvPicPr>
          <p:cNvPr id="9" name="그림 8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EC8B36-60FD-19F4-0AA7-710755613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91" y="4562066"/>
            <a:ext cx="1440000" cy="1243200"/>
          </a:xfrm>
          <a:prstGeom prst="rect">
            <a:avLst/>
          </a:prstGeom>
        </p:spPr>
      </p:pic>
      <p:pic>
        <p:nvPicPr>
          <p:cNvPr id="11" name="그림 10" descr="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5CC600-BE84-E8D0-A94D-CA913ACA9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58" y="4922413"/>
            <a:ext cx="1440000" cy="46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B1EA66-986A-3F31-6767-B9393DCF735D}"/>
              </a:ext>
            </a:extLst>
          </p:cNvPr>
          <p:cNvSpPr txBox="1"/>
          <p:nvPr/>
        </p:nvSpPr>
        <p:spPr>
          <a:xfrm>
            <a:off x="5311042" y="1990215"/>
            <a:ext cx="2228311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F2BFB2-EE53-0E80-7A1F-DD3BB0AAD20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103625" y="2513435"/>
            <a:ext cx="1321573" cy="7303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A9F45C2-3082-C9FB-873C-DE50D4C5C67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770375" y="2513435"/>
            <a:ext cx="654823" cy="2292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60EE489-510F-7800-CA85-BCA2B6EDD48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25198" y="2513435"/>
            <a:ext cx="778752" cy="2147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950A87-6C95-FF3E-3325-CB412AC76B2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25198" y="2513435"/>
            <a:ext cx="1114155" cy="560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5;p2">
            <a:extLst>
              <a:ext uri="{FF2B5EF4-FFF2-40B4-BE49-F238E27FC236}">
                <a16:creationId xmlns:a16="http://schemas.microsoft.com/office/drawing/2014/main" id="{5B5757CD-5723-8CA8-31A1-D021032D5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547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Point Cloud Visualization Tool Examples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Ouster Studio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Official Ouster Visualization Program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Easiest way to visualize Point Cloud!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Rviz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ROS Visualization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PCL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C++ Point Cloud Library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Open3D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Python Point Cloud Library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5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8DB41A9-A96F-5AF2-0C47-C44D0B8C7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744F447-2615-A124-F78F-01E4BBFC5B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D99A5DC-3DE1-A545-86CE-A4DCC60D68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Point Cloud Visualization</a:t>
            </a:r>
            <a:endParaRPr dirty="0"/>
          </a:p>
        </p:txBody>
      </p:sp>
      <p:pic>
        <p:nvPicPr>
          <p:cNvPr id="4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D018FC43-DB65-E089-72AF-1E080CD76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3076719"/>
            <a:ext cx="1440000" cy="9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스크린샷, 그래픽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34267B-7F7E-DDF2-AAD0-D1F7E68E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80" y="3118940"/>
            <a:ext cx="1440000" cy="936000"/>
          </a:xfrm>
          <a:prstGeom prst="rect">
            <a:avLst/>
          </a:prstGeom>
        </p:spPr>
      </p:pic>
      <p:pic>
        <p:nvPicPr>
          <p:cNvPr id="9" name="그림 8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F27127-0F7B-8E62-358D-38594C7B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91" y="4562066"/>
            <a:ext cx="1440000" cy="1243200"/>
          </a:xfrm>
          <a:prstGeom prst="rect">
            <a:avLst/>
          </a:prstGeom>
        </p:spPr>
      </p:pic>
      <p:pic>
        <p:nvPicPr>
          <p:cNvPr id="11" name="그림 10" descr="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65177D-DD49-86DB-D4CF-F35E22D41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58" y="4922413"/>
            <a:ext cx="1440000" cy="46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225C2-6A76-C120-533D-E467F3CF5C9D}"/>
              </a:ext>
            </a:extLst>
          </p:cNvPr>
          <p:cNvSpPr txBox="1"/>
          <p:nvPr/>
        </p:nvSpPr>
        <p:spPr>
          <a:xfrm>
            <a:off x="5311042" y="1990215"/>
            <a:ext cx="2228311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2BBCF8-B669-CB4D-D71B-61431CAD2F6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103625" y="2513435"/>
            <a:ext cx="1321573" cy="7303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2E23A5-61BE-3CA4-7DF6-192459BD7CA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770375" y="2513435"/>
            <a:ext cx="654823" cy="2292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76B4A7D-C8F4-5596-F24F-66187F06B77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25198" y="2513435"/>
            <a:ext cx="778752" cy="21470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5E1CD4F-1DCD-A2A8-4EF6-DA59617A013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25198" y="2513435"/>
            <a:ext cx="1114155" cy="560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5;p2">
            <a:extLst>
              <a:ext uri="{FF2B5EF4-FFF2-40B4-BE49-F238E27FC236}">
                <a16:creationId xmlns:a16="http://schemas.microsoft.com/office/drawing/2014/main" id="{292B598B-8A16-DA15-A355-9528AEBCA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3"/>
            <a:ext cx="8858312" cy="57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Point Cloud Visualization Tool Examples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Ouster Studio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Official Ouster Visualization Program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>
                <a:solidFill>
                  <a:srgbClr val="C00000"/>
                </a:solidFill>
              </a:rPr>
              <a:t>Easiest way to visualize Point Cloud!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(We use this program!)</a:t>
            </a: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Rviz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ROS Visualization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PCL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C++ Point Cloud Library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</a:pPr>
            <a:r>
              <a:rPr lang="en-US" dirty="0"/>
              <a:t>Open3D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Python Point Cloud Library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87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E3F6C82-91D1-F871-901F-EDB4D778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6E5E37B-8BC6-82CF-4A39-20495F14F3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EB4E0D9-A883-E860-D665-93FD006D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800"/>
            </a:pPr>
            <a:r>
              <a:rPr lang="en-US" altLang="ko-KR" dirty="0"/>
              <a:t>Point Cloud Visualization: Ouster Studio</a:t>
            </a:r>
            <a:endParaRPr dirty="0"/>
          </a:p>
        </p:txBody>
      </p:sp>
      <p:pic>
        <p:nvPicPr>
          <p:cNvPr id="3" name="그림 2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0E708D-CF2D-229E-F49A-2A5A7FBD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" t="18124"/>
          <a:stretch/>
        </p:blipFill>
        <p:spPr>
          <a:xfrm>
            <a:off x="526452" y="2539777"/>
            <a:ext cx="8091096" cy="38465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44B548-F509-782D-5E22-70E650346657}"/>
              </a:ext>
            </a:extLst>
          </p:cNvPr>
          <p:cNvSpPr/>
          <p:nvPr/>
        </p:nvSpPr>
        <p:spPr>
          <a:xfrm>
            <a:off x="6235086" y="5783614"/>
            <a:ext cx="653393" cy="281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F78D9DBC-AEE7-43A7-64EE-49D105180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134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How to use Ouster Studio?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/>
            </a:pPr>
            <a:r>
              <a:rPr lang="en-US" dirty="0"/>
              <a:t>Go to Ouster Studio web page and download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Linux(IMG) file</a:t>
            </a:r>
            <a:r>
              <a:rPr lang="en-US" dirty="0"/>
              <a:t>.</a:t>
            </a:r>
          </a:p>
          <a:p>
            <a:pPr marL="1171568" lvl="2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https://ouster.com/ko/products/software/ouster-studio</a:t>
            </a:r>
          </a:p>
        </p:txBody>
      </p:sp>
    </p:spTree>
    <p:extLst>
      <p:ext uri="{BB962C8B-B14F-4D97-AF65-F5344CB8AC3E}">
        <p14:creationId xmlns:p14="http://schemas.microsoft.com/office/powerpoint/2010/main" val="1641842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4F8E0AC-360F-DC05-5E42-D7D66E0AD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B4594785-34C6-CC92-5D15-9DBFE7071F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EF23BDE-4AFE-ED00-7B51-A4C7983FC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800"/>
            </a:pPr>
            <a:r>
              <a:rPr lang="en-US" altLang="ko-KR" dirty="0"/>
              <a:t>Point Cloud Visualization: Ouster Studio</a:t>
            </a:r>
            <a:endParaRPr dirty="0"/>
          </a:p>
        </p:txBody>
      </p:sp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602560EA-C117-F42A-DE67-B6136CDDB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156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How to use Ouster Studio?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2"/>
            </a:pPr>
            <a:r>
              <a:rPr lang="en-US" dirty="0"/>
              <a:t>“Properties – Permissions</a:t>
            </a:r>
            <a:r>
              <a:rPr lang="ko-KR" altLang="en-US" dirty="0"/>
              <a:t> </a:t>
            </a:r>
            <a:r>
              <a:rPr lang="en-US" altLang="ko-KR" dirty="0"/>
              <a:t>– Check Allow executing file as program”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2"/>
            </a:pPr>
            <a:r>
              <a:rPr lang="en-US" dirty="0"/>
              <a:t>Run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file.</a:t>
            </a:r>
            <a:endParaRPr lang="en-US" dirty="0"/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0BAFEE-00D2-9913-5204-28E70912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32" t="30819" r="57368" b="28947"/>
          <a:stretch>
            <a:fillRect/>
          </a:stretch>
        </p:blipFill>
        <p:spPr>
          <a:xfrm>
            <a:off x="2430264" y="2762130"/>
            <a:ext cx="4283472" cy="38776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25B273-D244-CFE6-D7FE-CCCFD56CB14F}"/>
              </a:ext>
            </a:extLst>
          </p:cNvPr>
          <p:cNvSpPr/>
          <p:nvPr/>
        </p:nvSpPr>
        <p:spPr>
          <a:xfrm>
            <a:off x="3642938" y="5793234"/>
            <a:ext cx="2180347" cy="246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0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0D6B4B80-1403-7D3D-24DC-7B3558A1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F3FC17C7-7A9E-F36F-C982-6C56CF3FE3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51B6B02E-FD2D-F5C4-C999-D5BE5BADC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800"/>
            </a:pPr>
            <a:r>
              <a:rPr lang="en-US" altLang="ko-KR" dirty="0"/>
              <a:t>Point Cloud Visualization: Ouster Studio</a:t>
            </a:r>
            <a:endParaRPr dirty="0"/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97F544-1904-4135-B127-967BBE5F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42" t="19816" r="13472" b="9753"/>
          <a:stretch>
            <a:fillRect/>
          </a:stretch>
        </p:blipFill>
        <p:spPr>
          <a:xfrm>
            <a:off x="1885285" y="2561284"/>
            <a:ext cx="5559455" cy="37722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508888-C385-22F8-EC46-A5188B0C822A}"/>
              </a:ext>
            </a:extLst>
          </p:cNvPr>
          <p:cNvSpPr/>
          <p:nvPr/>
        </p:nvSpPr>
        <p:spPr>
          <a:xfrm>
            <a:off x="2105085" y="3259327"/>
            <a:ext cx="1265264" cy="226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4981D7-C2C2-F84D-3420-052EB7F0F3C6}"/>
              </a:ext>
            </a:extLst>
          </p:cNvPr>
          <p:cNvSpPr/>
          <p:nvPr/>
        </p:nvSpPr>
        <p:spPr>
          <a:xfrm>
            <a:off x="6266067" y="5840890"/>
            <a:ext cx="946609" cy="267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62133A45-07F6-9098-505F-7BF2BBFC28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192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How to use Ouster Studio?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+mj-lt"/>
              <a:buAutoNum type="arabicPeriod" startAt="4"/>
            </a:pPr>
            <a:r>
              <a:rPr lang="en-US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your</a:t>
            </a:r>
            <a:r>
              <a:rPr lang="ko-KR" altLang="en-US" dirty="0"/>
              <a:t> </a:t>
            </a:r>
            <a:r>
              <a:rPr lang="en-US" altLang="ko-KR" dirty="0"/>
              <a:t>sensor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click “configure and Visualize”.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24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D8C0BC69-98A7-5DAA-9A80-DE5EB4C2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F4C1CB0E-7AAA-86CD-34A4-3A6834851E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B0104607-CE92-828B-47E2-8A4BF082D6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800"/>
            </a:pPr>
            <a:r>
              <a:rPr lang="en-US" altLang="ko-KR" dirty="0"/>
              <a:t>Point Cloud Visualization: Ouster Studio</a:t>
            </a:r>
            <a:endParaRPr dirty="0"/>
          </a:p>
        </p:txBody>
      </p:sp>
      <p:pic>
        <p:nvPicPr>
          <p:cNvPr id="8" name="그림 7" descr="텍스트, 스크린샷, 멀티미디어 소프트웨어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0E93A8-EA35-FBB4-640E-6D4A00DF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768"/>
            <a:ext cx="9144000" cy="5143500"/>
          </a:xfrm>
          <a:prstGeom prst="rect">
            <a:avLst/>
          </a:prstGeom>
        </p:spPr>
      </p:pic>
      <p:sp>
        <p:nvSpPr>
          <p:cNvPr id="9" name="Google Shape;128;p6">
            <a:extLst>
              <a:ext uri="{FF2B5EF4-FFF2-40B4-BE49-F238E27FC236}">
                <a16:creationId xmlns:a16="http://schemas.microsoft.com/office/drawing/2014/main" id="{2A2725FF-BD85-34D9-875B-53672A94656B}"/>
              </a:ext>
            </a:extLst>
          </p:cNvPr>
          <p:cNvSpPr txBox="1">
            <a:spLocks/>
          </p:cNvSpPr>
          <p:nvPr/>
        </p:nvSpPr>
        <p:spPr>
          <a:xfrm>
            <a:off x="2357437" y="2741610"/>
            <a:ext cx="4429125" cy="417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Now you can see Point Cloud!</a:t>
            </a:r>
          </a:p>
        </p:txBody>
      </p:sp>
    </p:spTree>
    <p:extLst>
      <p:ext uri="{BB962C8B-B14F-4D97-AF65-F5344CB8AC3E}">
        <p14:creationId xmlns:p14="http://schemas.microsoft.com/office/powerpoint/2010/main" val="1124141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1B24685-C968-8592-53C6-D933948C9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125E4C2C-55A5-5319-8391-D62DA21102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Utilize Point Cloud Data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76AAF28C-080D-8093-1E33-B4C59D0AA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Ouster SDK &amp; Open3D Introduction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4AD80AEF-A6EA-3023-2380-27D2613DF03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CBA29CCF-8E2F-0BD8-62E6-B971952B21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652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396C628-1C38-BB98-F21E-DC9E9085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D7701E6-96A7-7E57-A505-54F946C315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CEB29562-F0A9-2475-9A1A-8CF67ECBF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 SDK</a:t>
            </a:r>
            <a:endParaRPr dirty="0"/>
          </a:p>
        </p:txBody>
      </p:sp>
      <p:pic>
        <p:nvPicPr>
          <p:cNvPr id="14" name="그림 13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061884-7F51-D924-A704-1EF32EA5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32" y="3601945"/>
            <a:ext cx="625483" cy="540000"/>
          </a:xfrm>
          <a:prstGeom prst="rect">
            <a:avLst/>
          </a:prstGeom>
        </p:spPr>
      </p:pic>
      <p:pic>
        <p:nvPicPr>
          <p:cNvPr id="15" name="Picture 2" descr="OS1-32 – NewSemi Technology">
            <a:extLst>
              <a:ext uri="{FF2B5EF4-FFF2-40B4-BE49-F238E27FC236}">
                <a16:creationId xmlns:a16="http://schemas.microsoft.com/office/drawing/2014/main" id="{E6135658-50AC-F39D-6F6D-F520B1D3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81" y="3679562"/>
            <a:ext cx="1670472" cy="13496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스크린샷, 지도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607BE1-7FC5-4FFE-6F82-50D8B1605D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566" t="23630" r="22692"/>
          <a:stretch>
            <a:fillRect/>
          </a:stretch>
        </p:blipFill>
        <p:spPr>
          <a:xfrm>
            <a:off x="6605246" y="3679186"/>
            <a:ext cx="1783178" cy="13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2" descr="이진수 - BoB Wiki">
            <a:extLst>
              <a:ext uri="{FF2B5EF4-FFF2-40B4-BE49-F238E27FC236}">
                <a16:creationId xmlns:a16="http://schemas.microsoft.com/office/drawing/2014/main" id="{A1E35CC6-C3D6-FCD8-58F2-7D0CB9B9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08" y="3679186"/>
            <a:ext cx="1605583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969CBC7-7DEF-88F0-75C2-BC8D1EA4A5C8}"/>
              </a:ext>
            </a:extLst>
          </p:cNvPr>
          <p:cNvSpPr/>
          <p:nvPr/>
        </p:nvSpPr>
        <p:spPr>
          <a:xfrm>
            <a:off x="2703980" y="4184844"/>
            <a:ext cx="900000" cy="33943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FAD370B-2606-41F0-1EDB-8DE01AA6B1C9}"/>
              </a:ext>
            </a:extLst>
          </p:cNvPr>
          <p:cNvSpPr/>
          <p:nvPr/>
        </p:nvSpPr>
        <p:spPr>
          <a:xfrm>
            <a:off x="5540018" y="4184844"/>
            <a:ext cx="900000" cy="33943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28;p6">
            <a:extLst>
              <a:ext uri="{FF2B5EF4-FFF2-40B4-BE49-F238E27FC236}">
                <a16:creationId xmlns:a16="http://schemas.microsoft.com/office/drawing/2014/main" id="{8E1286B5-068D-752C-32C3-23B8CBFEB38A}"/>
              </a:ext>
            </a:extLst>
          </p:cNvPr>
          <p:cNvSpPr txBox="1">
            <a:spLocks/>
          </p:cNvSpPr>
          <p:nvPr/>
        </p:nvSpPr>
        <p:spPr>
          <a:xfrm>
            <a:off x="2101077" y="4806103"/>
            <a:ext cx="2025841" cy="152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OUSTER SDK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sz="1400" b="1" dirty="0">
                <a:solidFill>
                  <a:schemeClr val="bg2"/>
                </a:solidFill>
              </a:rPr>
              <a:t>Get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Sensor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Data</a:t>
            </a:r>
            <a:endParaRPr lang="en-US" altLang="ko-KR" sz="1400" dirty="0">
              <a:solidFill>
                <a:schemeClr val="bg2"/>
              </a:solidFill>
            </a:endParaRPr>
          </a:p>
        </p:txBody>
      </p:sp>
      <p:pic>
        <p:nvPicPr>
          <p:cNvPr id="21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68EA3051-6D05-AFB6-CD89-7902E39F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80" y="3644844"/>
            <a:ext cx="82003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28;p6">
            <a:extLst>
              <a:ext uri="{FF2B5EF4-FFF2-40B4-BE49-F238E27FC236}">
                <a16:creationId xmlns:a16="http://schemas.microsoft.com/office/drawing/2014/main" id="{D67C7BEE-42BD-810F-C210-A62EB4AB209B}"/>
              </a:ext>
            </a:extLst>
          </p:cNvPr>
          <p:cNvSpPr txBox="1">
            <a:spLocks/>
          </p:cNvSpPr>
          <p:nvPr/>
        </p:nvSpPr>
        <p:spPr>
          <a:xfrm>
            <a:off x="4905601" y="4806103"/>
            <a:ext cx="2025841" cy="152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Open3D or PCL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sz="1400" b="1" dirty="0">
                <a:solidFill>
                  <a:schemeClr val="bg2"/>
                </a:solidFill>
              </a:rPr>
              <a:t>Process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Point</a:t>
            </a:r>
            <a:r>
              <a:rPr lang="ko-KR" altLang="en-US" sz="1400" b="1" dirty="0">
                <a:solidFill>
                  <a:schemeClr val="bg2"/>
                </a:solidFill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</a:rPr>
              <a:t>Cloud</a:t>
            </a:r>
            <a:br>
              <a:rPr lang="en-US" altLang="ko-KR" sz="1400" b="1" dirty="0">
                <a:solidFill>
                  <a:schemeClr val="bg2"/>
                </a:solidFill>
              </a:rPr>
            </a:br>
            <a:r>
              <a:rPr lang="en-US" altLang="ko-KR" sz="1400" b="1" dirty="0">
                <a:solidFill>
                  <a:schemeClr val="bg2"/>
                </a:solidFill>
              </a:rPr>
              <a:t>Visualization</a:t>
            </a:r>
            <a:endParaRPr lang="en-US" altLang="ko-KR" sz="1400" dirty="0">
              <a:solidFill>
                <a:schemeClr val="bg2"/>
              </a:solidFill>
            </a:endParaRPr>
          </a:p>
        </p:txBody>
      </p:sp>
      <p:pic>
        <p:nvPicPr>
          <p:cNvPr id="23" name="그림 22" descr="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9CC55C-0D20-3580-4102-34DBD44B3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534" y="4685204"/>
            <a:ext cx="720000" cy="230909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AD2B0104-79EF-1B30-306D-4C700F83C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5"/>
            <a:ext cx="8858312" cy="18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Ouster SDK</a:t>
            </a:r>
            <a:endParaRPr lang="en-US" altLang="ko-KR" dirty="0"/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altLang="ko-KR" dirty="0">
                <a:solidFill>
                  <a:schemeClr val="bg2"/>
                </a:solidFill>
              </a:rPr>
              <a:t>SDK that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reads, parses and visualizes</a:t>
            </a:r>
            <a:r>
              <a:rPr lang="en-US" altLang="ko-KR" dirty="0">
                <a:solidFill>
                  <a:schemeClr val="bg2"/>
                </a:solidFill>
              </a:rPr>
              <a:t> the sensor data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Usually use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read sensor data</a:t>
            </a: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Calibri" panose="020F0502020204030204" pitchFamily="34" charset="0"/>
              <a:buChar char="◦"/>
            </a:pPr>
            <a:r>
              <a:rPr lang="en-US" dirty="0"/>
              <a:t>Recommend to use other libraries to process the point cloud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16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F84F6A3-3927-A4B2-88B7-8D48053B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3ABE7AC4-1515-3105-0735-50C1C08EF5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0634891A-3268-B946-66D9-40F8349BD3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Open3D Library</a:t>
            </a:r>
            <a:endParaRPr dirty="0"/>
          </a:p>
        </p:txBody>
      </p:sp>
      <p:pic>
        <p:nvPicPr>
          <p:cNvPr id="1026" name="Picture 2" descr="On point clouds Semantic Segmentation – Open3D">
            <a:extLst>
              <a:ext uri="{FF2B5EF4-FFF2-40B4-BE49-F238E27FC236}">
                <a16:creationId xmlns:a16="http://schemas.microsoft.com/office/drawing/2014/main" id="{DAB070F1-D04C-4864-5543-3AC7E41EC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"/>
          <a:stretch>
            <a:fillRect/>
          </a:stretch>
        </p:blipFill>
        <p:spPr bwMode="auto">
          <a:xfrm>
            <a:off x="4247687" y="3134183"/>
            <a:ext cx="4447103" cy="23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88C77B-66A3-98F9-32D6-9504FC4A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030" y="1329125"/>
            <a:ext cx="1527394" cy="1318650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F9527E53-23AA-3373-C029-A76D33B9C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8858312" cy="54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/>
              <a:t>Python/C++ library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to process 3D data</a:t>
            </a:r>
            <a:r>
              <a:rPr lang="en-US" altLang="ko-KR" dirty="0"/>
              <a:t> like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Point Cloud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/>
              <a:t>Recommend Python language.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Features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Visualization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Voxel </a:t>
            </a:r>
            <a:r>
              <a:rPr lang="en-US" dirty="0" err="1">
                <a:solidFill>
                  <a:schemeClr val="bg2"/>
                </a:solidFill>
              </a:rPr>
              <a:t>Downsampling</a:t>
            </a:r>
            <a:endParaRPr lang="en-US" dirty="0">
              <a:solidFill>
                <a:schemeClr val="bg2"/>
              </a:solidFill>
            </a:endParaRP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Point Cloud Painting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Point Cloud distance calculation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Bounding Volume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Segmentation Plane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80578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EA81A8C0-C68A-699E-9199-6FBA325B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5DD1033C-9FB5-2B02-1B5B-8EE505E6A8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What is LiDAR?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3C347B97-19B4-2FF4-7CA4-CBE4D6650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LiDAR</a:t>
            </a:r>
            <a:r>
              <a:rPr lang="ko-KR" altLang="en-US" dirty="0"/>
              <a:t> </a:t>
            </a:r>
            <a:r>
              <a:rPr lang="en-US" altLang="ko-KR" dirty="0"/>
              <a:t>Sensor</a:t>
            </a:r>
            <a:r>
              <a:rPr lang="ko-KR" altLang="en-US" dirty="0"/>
              <a:t> </a:t>
            </a:r>
            <a:r>
              <a:rPr lang="en-US" altLang="ko-KR" dirty="0"/>
              <a:t>Introduction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C58B1BA8-D971-B653-5176-A73C5F24F3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8E05C491-B729-02DF-B8A8-03DEEA4041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70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E7E732C9-09B9-5AE8-8207-4B544F91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3B2727-833A-2060-37BD-6698078185B9}"/>
              </a:ext>
            </a:extLst>
          </p:cNvPr>
          <p:cNvSpPr/>
          <p:nvPr/>
        </p:nvSpPr>
        <p:spPr>
          <a:xfrm>
            <a:off x="938439" y="4202336"/>
            <a:ext cx="2175150" cy="7185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74490-B76F-57F3-B726-7B965A6536C0}"/>
              </a:ext>
            </a:extLst>
          </p:cNvPr>
          <p:cNvSpPr/>
          <p:nvPr/>
        </p:nvSpPr>
        <p:spPr>
          <a:xfrm>
            <a:off x="973164" y="2059089"/>
            <a:ext cx="2175150" cy="7185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AFFECCF2-6792-EFE0-1DC0-5A9CE108AC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57C8656-A123-D5FF-6DC3-7A9D8A49B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Open3D</a:t>
            </a:r>
            <a:endParaRPr dirty="0"/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B1D32C-1137-0070-FE8B-D9459DA2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00" t="49692" r="66787" b="38207"/>
          <a:stretch>
            <a:fillRect/>
          </a:stretch>
        </p:blipFill>
        <p:spPr>
          <a:xfrm>
            <a:off x="4571971" y="1347340"/>
            <a:ext cx="4289537" cy="1430279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07C30-4120-FFED-E542-D4FDADDCF9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2" t="62030" r="70800" b="1941"/>
          <a:stretch>
            <a:fillRect/>
          </a:stretch>
        </p:blipFill>
        <p:spPr>
          <a:xfrm>
            <a:off x="4570308" y="3133397"/>
            <a:ext cx="4291200" cy="31467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8AFF4-F3CC-3E58-D0ED-0C94A75DB4F5}"/>
              </a:ext>
            </a:extLst>
          </p:cNvPr>
          <p:cNvCxnSpPr/>
          <p:nvPr/>
        </p:nvCxnSpPr>
        <p:spPr>
          <a:xfrm>
            <a:off x="5980577" y="3324352"/>
            <a:ext cx="1475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9E393F-9712-3845-516C-63F27D5FD2FB}"/>
              </a:ext>
            </a:extLst>
          </p:cNvPr>
          <p:cNvCxnSpPr/>
          <p:nvPr/>
        </p:nvCxnSpPr>
        <p:spPr>
          <a:xfrm>
            <a:off x="5878962" y="5059733"/>
            <a:ext cx="1475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70BF807E-5140-DBC3-38BE-5E3ACA48F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4"/>
            <a:ext cx="4289537" cy="5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/>
              <a:t>Library Installation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/>
              <a:t>Open Linux terminal and command</a:t>
            </a:r>
            <a:br>
              <a:rPr lang="en-US" altLang="ko-KR" dirty="0"/>
            </a:br>
            <a:r>
              <a:rPr lang="en-US" altLang="ko-KR" b="1" dirty="0">
                <a:solidFill>
                  <a:schemeClr val="tx1"/>
                </a:solidFill>
              </a:rPr>
              <a:t>$ pip install ouster-</a:t>
            </a:r>
            <a:r>
              <a:rPr lang="en-US" altLang="ko-KR" b="1" dirty="0" err="1">
                <a:solidFill>
                  <a:schemeClr val="tx1"/>
                </a:solidFill>
              </a:rPr>
              <a:t>sdk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$ pip install open3d</a:t>
            </a:r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altLang="ko-KR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altLang="ko-KR" dirty="0"/>
              <a:t>To check installation and version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>
                <a:solidFill>
                  <a:schemeClr val="bg2"/>
                </a:solidFill>
              </a:rPr>
              <a:t>Command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$ pip show ouster-</a:t>
            </a:r>
            <a:r>
              <a:rPr lang="en-US" b="1" dirty="0" err="1">
                <a:solidFill>
                  <a:schemeClr val="tx1"/>
                </a:solidFill>
              </a:rPr>
              <a:t>sdk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$ open3d –version</a:t>
            </a:r>
          </a:p>
        </p:txBody>
      </p:sp>
    </p:spTree>
    <p:extLst>
      <p:ext uri="{BB962C8B-B14F-4D97-AF65-F5344CB8AC3E}">
        <p14:creationId xmlns:p14="http://schemas.microsoft.com/office/powerpoint/2010/main" val="646737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CB4A4FC-58F8-AA7D-6113-1BA0587A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6C8300D5-5363-DC73-14E3-086A04FE0D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FDCCFBF-1327-398C-DD07-AB13387E5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Open3D: Example</a:t>
            </a:r>
            <a:endParaRPr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3ABA58-7E91-5D65-9C06-E403D6037C0A}"/>
              </a:ext>
            </a:extLst>
          </p:cNvPr>
          <p:cNvCxnSpPr/>
          <p:nvPr/>
        </p:nvCxnSpPr>
        <p:spPr>
          <a:xfrm>
            <a:off x="1694688" y="3182112"/>
            <a:ext cx="1475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73AFC7-9BA7-CC3F-01CF-52FF9880C5A4}"/>
              </a:ext>
            </a:extLst>
          </p:cNvPr>
          <p:cNvCxnSpPr/>
          <p:nvPr/>
        </p:nvCxnSpPr>
        <p:spPr>
          <a:xfrm>
            <a:off x="1591056" y="4907280"/>
            <a:ext cx="14752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D97110-1C10-BB49-2607-20D3749F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00" t="7748" r="53333" b="46267"/>
          <a:stretch>
            <a:fillRect/>
          </a:stretch>
        </p:blipFill>
        <p:spPr>
          <a:xfrm>
            <a:off x="286512" y="1260407"/>
            <a:ext cx="4907280" cy="4337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768317-8E8A-D572-6B36-07E82B7A403E}"/>
              </a:ext>
            </a:extLst>
          </p:cNvPr>
          <p:cNvSpPr/>
          <p:nvPr/>
        </p:nvSpPr>
        <p:spPr>
          <a:xfrm>
            <a:off x="546052" y="1529333"/>
            <a:ext cx="2428795" cy="799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4E8A26-DD36-D3BB-8C21-FFF7E0A6DD7D}"/>
              </a:ext>
            </a:extLst>
          </p:cNvPr>
          <p:cNvSpPr/>
          <p:nvPr/>
        </p:nvSpPr>
        <p:spPr>
          <a:xfrm>
            <a:off x="546052" y="2539666"/>
            <a:ext cx="4245404" cy="105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BAF45-F976-3491-CE3A-E537BED882F6}"/>
              </a:ext>
            </a:extLst>
          </p:cNvPr>
          <p:cNvSpPr/>
          <p:nvPr/>
        </p:nvSpPr>
        <p:spPr>
          <a:xfrm>
            <a:off x="729353" y="4461163"/>
            <a:ext cx="4245404" cy="83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28;p6">
            <a:extLst>
              <a:ext uri="{FF2B5EF4-FFF2-40B4-BE49-F238E27FC236}">
                <a16:creationId xmlns:a16="http://schemas.microsoft.com/office/drawing/2014/main" id="{9417B275-B666-19F1-82D0-A1123583D785}"/>
              </a:ext>
            </a:extLst>
          </p:cNvPr>
          <p:cNvSpPr txBox="1">
            <a:spLocks/>
          </p:cNvSpPr>
          <p:nvPr/>
        </p:nvSpPr>
        <p:spPr>
          <a:xfrm>
            <a:off x="5206187" y="740704"/>
            <a:ext cx="3612762" cy="23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1. Module Import</a:t>
            </a: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&gt;&gt; </a:t>
            </a:r>
            <a:r>
              <a:rPr lang="en-US" altLang="ko-KR" sz="1600" dirty="0" err="1">
                <a:solidFill>
                  <a:schemeClr val="tx1"/>
                </a:solidFill>
              </a:rPr>
              <a:t>ouster.sdk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and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open3D</a:t>
            </a:r>
          </a:p>
        </p:txBody>
      </p:sp>
      <p:sp>
        <p:nvSpPr>
          <p:cNvPr id="13" name="Google Shape;128;p6">
            <a:extLst>
              <a:ext uri="{FF2B5EF4-FFF2-40B4-BE49-F238E27FC236}">
                <a16:creationId xmlns:a16="http://schemas.microsoft.com/office/drawing/2014/main" id="{9558F98B-5488-B0A3-8D94-B8B72C54E2D3}"/>
              </a:ext>
            </a:extLst>
          </p:cNvPr>
          <p:cNvSpPr txBox="1">
            <a:spLocks/>
          </p:cNvSpPr>
          <p:nvPr/>
        </p:nvSpPr>
        <p:spPr>
          <a:xfrm>
            <a:off x="5193792" y="2018208"/>
            <a:ext cx="3612762" cy="23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2. </a:t>
            </a:r>
            <a:r>
              <a:rPr lang="en-US" altLang="ko-KR" sz="1600" b="1" dirty="0" err="1">
                <a:solidFill>
                  <a:schemeClr val="tx1"/>
                </a:solidFill>
              </a:rPr>
              <a:t>Ouster.sdk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	&gt;&gt; </a:t>
            </a:r>
            <a:r>
              <a:rPr lang="en-US" altLang="ko-KR" sz="1600" dirty="0">
                <a:solidFill>
                  <a:schemeClr val="tx1"/>
                </a:solidFill>
              </a:rPr>
              <a:t>Get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Sensor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Google Shape;128;p6">
            <a:extLst>
              <a:ext uri="{FF2B5EF4-FFF2-40B4-BE49-F238E27FC236}">
                <a16:creationId xmlns:a16="http://schemas.microsoft.com/office/drawing/2014/main" id="{7DE1C8FF-6309-8F9F-C521-A66AE5A7DD20}"/>
              </a:ext>
            </a:extLst>
          </p:cNvPr>
          <p:cNvSpPr txBox="1">
            <a:spLocks/>
          </p:cNvSpPr>
          <p:nvPr/>
        </p:nvSpPr>
        <p:spPr>
          <a:xfrm>
            <a:off x="5291078" y="3578125"/>
            <a:ext cx="3612762" cy="23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3. Open3D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	&gt;&gt; Process Point Cloud</a:t>
            </a:r>
          </a:p>
        </p:txBody>
      </p:sp>
      <p:sp>
        <p:nvSpPr>
          <p:cNvPr id="2" name="Google Shape;128;p6">
            <a:extLst>
              <a:ext uri="{FF2B5EF4-FFF2-40B4-BE49-F238E27FC236}">
                <a16:creationId xmlns:a16="http://schemas.microsoft.com/office/drawing/2014/main" id="{F46B5DFB-13AB-FCA9-D8F9-9A960111D533}"/>
              </a:ext>
            </a:extLst>
          </p:cNvPr>
          <p:cNvSpPr txBox="1">
            <a:spLocks/>
          </p:cNvSpPr>
          <p:nvPr/>
        </p:nvSpPr>
        <p:spPr>
          <a:xfrm>
            <a:off x="3066259" y="1162925"/>
            <a:ext cx="3011424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SzPts val="2000"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Code Example 1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706F34B3-0A94-C74B-62CE-ACB2C413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C2AC70E4-BD51-F757-B38A-BF851701D3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9BD8507C-94D4-12A0-09DC-56B919204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Open3D: Example</a:t>
            </a:r>
            <a:endParaRPr dirty="0"/>
          </a:p>
        </p:txBody>
      </p:sp>
      <p:pic>
        <p:nvPicPr>
          <p:cNvPr id="5" name="그림 4" descr="스크린샷, 텍스트, 지도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9670D6-8299-B6D1-5FA2-E36E6C66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38"/>
            <a:ext cx="9144000" cy="5143500"/>
          </a:xfrm>
          <a:prstGeom prst="rect">
            <a:avLst/>
          </a:prstGeom>
        </p:spPr>
      </p:pic>
      <p:sp>
        <p:nvSpPr>
          <p:cNvPr id="8" name="Google Shape;128;p6">
            <a:extLst>
              <a:ext uri="{FF2B5EF4-FFF2-40B4-BE49-F238E27FC236}">
                <a16:creationId xmlns:a16="http://schemas.microsoft.com/office/drawing/2014/main" id="{C002D418-CB66-B324-5B6B-B3316C0FC966}"/>
              </a:ext>
            </a:extLst>
          </p:cNvPr>
          <p:cNvSpPr txBox="1">
            <a:spLocks/>
          </p:cNvSpPr>
          <p:nvPr/>
        </p:nvSpPr>
        <p:spPr>
          <a:xfrm>
            <a:off x="4572001" y="1052515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Google Shape;128;p6">
            <a:extLst>
              <a:ext uri="{FF2B5EF4-FFF2-40B4-BE49-F238E27FC236}">
                <a16:creationId xmlns:a16="http://schemas.microsoft.com/office/drawing/2014/main" id="{E32BB1E9-D305-6E4D-939B-303DD66C4E16}"/>
              </a:ext>
            </a:extLst>
          </p:cNvPr>
          <p:cNvSpPr txBox="1">
            <a:spLocks/>
          </p:cNvSpPr>
          <p:nvPr/>
        </p:nvSpPr>
        <p:spPr>
          <a:xfrm>
            <a:off x="3066259" y="1162925"/>
            <a:ext cx="3011424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SzPts val="2000"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Visualization Example 1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7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E8FCE9A4-665E-0ECC-E4D9-7E5B7478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8DC9C9D8-73A4-ACEF-CD2A-07E3E7B6E7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41070887-5FC9-47B9-58DF-878FE3D13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Open3D: Example</a:t>
            </a:r>
            <a:endParaRPr dirty="0"/>
          </a:p>
        </p:txBody>
      </p:sp>
      <p:sp>
        <p:nvSpPr>
          <p:cNvPr id="8" name="Google Shape;128;p6">
            <a:extLst>
              <a:ext uri="{FF2B5EF4-FFF2-40B4-BE49-F238E27FC236}">
                <a16:creationId xmlns:a16="http://schemas.microsoft.com/office/drawing/2014/main" id="{D10F6A40-2F78-C4F2-247D-B5DC3E8E2DB0}"/>
              </a:ext>
            </a:extLst>
          </p:cNvPr>
          <p:cNvSpPr txBox="1">
            <a:spLocks/>
          </p:cNvSpPr>
          <p:nvPr/>
        </p:nvSpPr>
        <p:spPr>
          <a:xfrm>
            <a:off x="4572001" y="1052515"/>
            <a:ext cx="4429125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Code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Example 2</a:t>
            </a:r>
          </a:p>
          <a:p>
            <a:pPr marL="127000" indent="0" algn="r">
              <a:buClr>
                <a:srgbClr val="494429"/>
              </a:buClr>
              <a:buSzPts val="200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358C40-2764-AC3D-2263-BE46768D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67" t="7748" r="45600" b="20666"/>
          <a:stretch>
            <a:fillRect/>
          </a:stretch>
        </p:blipFill>
        <p:spPr>
          <a:xfrm>
            <a:off x="0" y="1487424"/>
            <a:ext cx="3267456" cy="3681984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92CD6F-5EF0-5DEE-B54B-0F205CC5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67" t="7275" r="45866" b="21141"/>
          <a:stretch>
            <a:fillRect/>
          </a:stretch>
        </p:blipFill>
        <p:spPr>
          <a:xfrm>
            <a:off x="3048002" y="1487424"/>
            <a:ext cx="3462528" cy="3681984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5E6C9F-5A06-FE9D-3D96-3516A2B4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33" t="7985" r="49868" b="20430"/>
          <a:stretch>
            <a:fillRect/>
          </a:stretch>
        </p:blipFill>
        <p:spPr>
          <a:xfrm>
            <a:off x="6510530" y="1487424"/>
            <a:ext cx="2633296" cy="3681984"/>
          </a:xfrm>
          <a:prstGeom prst="rect">
            <a:avLst/>
          </a:prstGeom>
        </p:spPr>
      </p:pic>
      <p:sp>
        <p:nvSpPr>
          <p:cNvPr id="10" name="Google Shape;128;p6">
            <a:extLst>
              <a:ext uri="{FF2B5EF4-FFF2-40B4-BE49-F238E27FC236}">
                <a16:creationId xmlns:a16="http://schemas.microsoft.com/office/drawing/2014/main" id="{07A05A69-A0BB-49A7-E6AF-FAEFAE34B9D3}"/>
              </a:ext>
            </a:extLst>
          </p:cNvPr>
          <p:cNvSpPr txBox="1">
            <a:spLocks/>
          </p:cNvSpPr>
          <p:nvPr/>
        </p:nvSpPr>
        <p:spPr>
          <a:xfrm>
            <a:off x="174" y="4436800"/>
            <a:ext cx="6510326" cy="23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1. Get sensor data by using </a:t>
            </a:r>
            <a:r>
              <a:rPr lang="en-US" altLang="ko-KR" sz="1600" b="1" dirty="0" err="1">
                <a:solidFill>
                  <a:schemeClr val="bg2"/>
                </a:solidFill>
              </a:rPr>
              <a:t>ouster.sdk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127000" indent="0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2. Process by using </a:t>
            </a:r>
            <a:r>
              <a:rPr lang="en-US" altLang="ko-KR" sz="1600" b="1" dirty="0">
                <a:solidFill>
                  <a:schemeClr val="bg2"/>
                </a:solidFill>
              </a:rPr>
              <a:t>open3D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    (Voxel </a:t>
            </a:r>
            <a:r>
              <a:rPr lang="en-US" altLang="ko-KR" sz="1600" b="1" dirty="0" err="1">
                <a:solidFill>
                  <a:schemeClr val="tx1"/>
                </a:solidFill>
              </a:rPr>
              <a:t>downsampling</a:t>
            </a:r>
            <a:r>
              <a:rPr lang="en-US" altLang="ko-KR" sz="1600" b="1" dirty="0">
                <a:solidFill>
                  <a:schemeClr val="tx1"/>
                </a:solidFill>
              </a:rPr>
              <a:t>, Noise Filtering, distance Limitation, </a:t>
            </a:r>
            <a:r>
              <a:rPr lang="en-US" altLang="ko-KR" sz="1600" b="1" dirty="0" err="1">
                <a:solidFill>
                  <a:schemeClr val="tx1"/>
                </a:solidFill>
              </a:rPr>
              <a:t>etc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46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CD824D57-2A6C-4775-DFF2-5E2147FE3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F52D995-70A8-0907-9DDF-9D34A0E908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B8EEFD28-CF98-16D5-47AA-379553CB6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Ouster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Open3D: Example</a:t>
            </a:r>
            <a:endParaRPr dirty="0"/>
          </a:p>
        </p:txBody>
      </p:sp>
      <p:pic>
        <p:nvPicPr>
          <p:cNvPr id="4" name="그림 3" descr="텍스트, 스크린샷, 지도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A2D235-C222-6B0A-3A9A-5F9D268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425"/>
            <a:ext cx="9144000" cy="5143500"/>
          </a:xfrm>
          <a:prstGeom prst="rect">
            <a:avLst/>
          </a:prstGeom>
        </p:spPr>
      </p:pic>
      <p:sp>
        <p:nvSpPr>
          <p:cNvPr id="2" name="Google Shape;128;p6">
            <a:extLst>
              <a:ext uri="{FF2B5EF4-FFF2-40B4-BE49-F238E27FC236}">
                <a16:creationId xmlns:a16="http://schemas.microsoft.com/office/drawing/2014/main" id="{889E832D-FB56-5FA2-386E-41979F0F8713}"/>
              </a:ext>
            </a:extLst>
          </p:cNvPr>
          <p:cNvSpPr txBox="1">
            <a:spLocks/>
          </p:cNvSpPr>
          <p:nvPr/>
        </p:nvSpPr>
        <p:spPr>
          <a:xfrm>
            <a:off x="3066259" y="1162925"/>
            <a:ext cx="3011424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127000" indent="0" algn="ctr">
              <a:buSzPts val="2000"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Visualization Example 2</a:t>
            </a:r>
          </a:p>
          <a:p>
            <a:pPr marL="127000" indent="0" algn="ctr">
              <a:buClr>
                <a:srgbClr val="494429"/>
              </a:buClr>
              <a:buSzPts val="200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07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3EC5BBE7-8A46-E5C7-044C-C8989CCE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7435CC3F-F4F7-DA40-E75A-92C59CF994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48F1EE51-C8CC-2276-41B1-9A730C03B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BC589A2C-B4EF-F3E3-5496-13369773D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Ouster SDK</a:t>
            </a:r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https://static.ouster.dev/sensor-docs/image_route1/image_route2/connecting/connecting-to-sensors.html</a:t>
            </a:r>
            <a:endParaRPr lang="en-US" dirty="0"/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 err="1"/>
              <a:t>센서값을</a:t>
            </a:r>
            <a:r>
              <a:rPr lang="ko-KR" altLang="en-US" dirty="0"/>
              <a:t> 받기 위한 공식 </a:t>
            </a:r>
            <a:r>
              <a:rPr lang="en-US" altLang="ko-KR" dirty="0"/>
              <a:t>SDK</a:t>
            </a: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Ouster Studio</a:t>
            </a:r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https://ouster.com/products/software/ouster-studio</a:t>
            </a:r>
            <a:endParaRPr lang="en-US" dirty="0"/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빠른 시각화 소프트웨어</a:t>
            </a: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PCL: Point Cloud Library</a:t>
            </a:r>
          </a:p>
          <a:p>
            <a:pPr marL="800100" lvl="1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https://pointclouds.org/</a:t>
            </a:r>
            <a:endParaRPr lang="en-US" dirty="0"/>
          </a:p>
          <a:p>
            <a:pPr marL="800100" lvl="1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포인트 클라우드 제어를 위한 </a:t>
            </a:r>
            <a:r>
              <a:rPr lang="en-US" altLang="ko-KR" dirty="0"/>
              <a:t>C++ </a:t>
            </a:r>
            <a:r>
              <a:rPr lang="ko-KR" altLang="en-US" dirty="0"/>
              <a:t>라이브러리</a:t>
            </a: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 err="1"/>
              <a:t>PointPillars</a:t>
            </a:r>
            <a:endParaRPr lang="en-US" dirty="0"/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https://github.com/zhulf0804/PointPillars</a:t>
            </a:r>
            <a:endParaRPr lang="en-US" dirty="0"/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객체 인식을 위한 라이브러리</a:t>
            </a: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endParaRPr lang="en-US" dirty="0"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Open3D</a:t>
            </a:r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https://www.open3d.org/docs/release/</a:t>
            </a:r>
            <a:endParaRPr lang="en-US" dirty="0"/>
          </a:p>
          <a:p>
            <a:pPr marL="742950" lvl="1" indent="-285750">
              <a:spcBef>
                <a:spcPts val="0"/>
              </a:spcBef>
              <a:buClr>
                <a:srgbClr val="494429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/>
              <a:t>포인트 클라우드 제어를 위한 </a:t>
            </a:r>
            <a:r>
              <a:rPr lang="en-US" altLang="ko-KR" dirty="0"/>
              <a:t>Python </a:t>
            </a:r>
            <a:r>
              <a:rPr lang="ko-KR" altLang="en-US" dirty="0"/>
              <a:t>라이브러리</a:t>
            </a:r>
            <a:endParaRPr dirty="0"/>
          </a:p>
          <a:p>
            <a:pPr marL="539987" lvl="1" indent="-100007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26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ko-KR"/>
              <a:t>Thank you!</a:t>
            </a: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 b="1">
                <a:solidFill>
                  <a:srgbClr val="C00000"/>
                </a:solidFill>
              </a:rPr>
              <a:t>Questions?</a:t>
            </a: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2195736" y="324774"/>
            <a:ext cx="2016224" cy="353425"/>
            <a:chOff x="-1895297" y="3413718"/>
            <a:chExt cx="5437086" cy="830386"/>
          </a:xfrm>
        </p:grpSpPr>
        <p:pic>
          <p:nvPicPr>
            <p:cNvPr id="137" name="Google Shape;137;p7"/>
            <p:cNvPicPr preferRelativeResize="0"/>
            <p:nvPr/>
          </p:nvPicPr>
          <p:blipFill rotWithShape="1">
            <a:blip r:embed="rId3">
              <a:alphaModFix/>
            </a:blip>
            <a:srcRect l="43966" r="43966" b="36839"/>
            <a:stretch/>
          </p:blipFill>
          <p:spPr>
            <a:xfrm>
              <a:off x="-1895297" y="3413718"/>
              <a:ext cx="515384" cy="830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 rotWithShape="1">
            <a:blip r:embed="rId4">
              <a:alphaModFix/>
            </a:blip>
            <a:srcRect t="68200"/>
            <a:stretch/>
          </p:blipFill>
          <p:spPr>
            <a:xfrm>
              <a:off x="-1280157" y="3592898"/>
              <a:ext cx="4821946" cy="472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519" y="278648"/>
            <a:ext cx="1616973" cy="42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58A9F87-B6A5-341D-9EBB-6FBDE00D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5A38DC33-8FA0-5BCD-A1E6-9D40980C1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2BB60794-C3BB-C435-2FCD-BE70980D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LiDAR Introduction</a:t>
            </a:r>
            <a:endParaRPr dirty="0"/>
          </a:p>
        </p:txBody>
      </p:sp>
      <p:pic>
        <p:nvPicPr>
          <p:cNvPr id="6" name="그림 5" descr="마조렐 블루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A80B36-8ECB-BA68-6EB9-EF978003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48" y="1156142"/>
            <a:ext cx="2913169" cy="2052939"/>
          </a:xfrm>
          <a:prstGeom prst="rect">
            <a:avLst/>
          </a:prstGeom>
        </p:spPr>
      </p:pic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FE7FB5E0-9B26-F9FE-5D4E-31EC32B26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b="1" dirty="0">
                <a:solidFill>
                  <a:srgbClr val="C00000"/>
                </a:solidFill>
              </a:rPr>
              <a:t>Li</a:t>
            </a:r>
            <a:r>
              <a:rPr lang="en-US" dirty="0"/>
              <a:t>ght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en-US" dirty="0"/>
              <a:t>etection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nd </a:t>
            </a:r>
            <a:r>
              <a:rPr lang="en-US" b="1" dirty="0">
                <a:solidFill>
                  <a:srgbClr val="C00000"/>
                </a:solidFill>
              </a:rPr>
              <a:t>R</a:t>
            </a:r>
            <a:r>
              <a:rPr lang="en-US" dirty="0"/>
              <a:t>anging</a:t>
            </a: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LiDAR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Sensor that uses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laser reflection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Through this, It can measure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distance &amp; shape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endParaRPr lang="en-US" dirty="0"/>
          </a:p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/>
              <a:t>LiDAR collects various </a:t>
            </a:r>
            <a:r>
              <a:rPr lang="en-US" dirty="0">
                <a:solidFill>
                  <a:srgbClr val="C00000"/>
                </a:solidFill>
              </a:rPr>
              <a:t>physical quantity</a:t>
            </a:r>
          </a:p>
          <a:p>
            <a:pPr marL="714368" lvl="1" indent="-257168">
              <a:lnSpc>
                <a:spcPct val="150000"/>
              </a:lnSpc>
              <a:spcBef>
                <a:spcPts val="0"/>
              </a:spcBef>
              <a:buClr>
                <a:srgbClr val="494429"/>
              </a:buClr>
              <a:buSzPts val="2000"/>
              <a:buChar char="▪"/>
            </a:pPr>
            <a:r>
              <a:rPr lang="en-US" dirty="0"/>
              <a:t>Distance, Reflectivity, Angle, Return Number…</a:t>
            </a:r>
          </a:p>
        </p:txBody>
      </p:sp>
      <p:pic>
        <p:nvPicPr>
          <p:cNvPr id="1026" name="Picture 2" descr="3D Perception] 1. LiDAR의 종류와 측정 원리">
            <a:extLst>
              <a:ext uri="{FF2B5EF4-FFF2-40B4-BE49-F238E27FC236}">
                <a16:creationId xmlns:a16="http://schemas.microsoft.com/office/drawing/2014/main" id="{265B8163-5112-BE8F-B772-AFD4CFC1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63" y="4388769"/>
            <a:ext cx="5826074" cy="236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93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917EFB67-78D6-E4DD-D291-139B67B6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447379B1-9CEF-683B-AC25-51CA3632F6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67DB3B4-502D-61DE-E249-C7B1F817B5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LiDAR Introduction: Ouster OS1-32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5;p2">
                <a:extLst>
                  <a:ext uri="{FF2B5EF4-FFF2-40B4-BE49-F238E27FC236}">
                    <a16:creationId xmlns:a16="http://schemas.microsoft.com/office/drawing/2014/main" id="{0F3DCF27-8C60-EFCE-7F4F-B6A57C17658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2846" y="1052736"/>
                <a:ext cx="8858312" cy="5476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57168" lvl="0" indent="-257168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4429"/>
                  </a:buClr>
                  <a:buSzPts val="2000"/>
                  <a:buChar char="▪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Ouster</a:t>
                </a:r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</a:rPr>
                  <a:t> LiDAR Sensor</a:t>
                </a:r>
              </a:p>
              <a:p>
                <a:pPr marL="742950" lvl="1" indent="-285750">
                  <a:lnSpc>
                    <a:spcPct val="150000"/>
                  </a:lnSpc>
                  <a:spcBef>
                    <a:spcPts val="0"/>
                  </a:spcBef>
                  <a:buClr>
                    <a:schemeClr val="bg2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Powerful and Expensive LiDAR Sensor.</a:t>
                </a:r>
              </a:p>
              <a:p>
                <a:pPr marL="742950" lvl="1" indent="-285750">
                  <a:lnSpc>
                    <a:spcPct val="150000"/>
                  </a:lnSpc>
                  <a:spcBef>
                    <a:spcPts val="0"/>
                  </a:spcBef>
                  <a:buClr>
                    <a:schemeClr val="bg2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chemeClr val="bg2"/>
                    </a:solidFill>
                  </a:rPr>
                  <a:t>Lecture Standard: Ouster OS1-32</a:t>
                </a:r>
              </a:p>
              <a:p>
                <a:pPr marL="742950" lvl="1" indent="-285750">
                  <a:lnSpc>
                    <a:spcPct val="150000"/>
                  </a:lnSpc>
                  <a:spcBef>
                    <a:spcPts val="0"/>
                  </a:spcBef>
                  <a:buClr>
                    <a:schemeClr val="bg2"/>
                  </a:buClr>
                  <a:buSzPts val="2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57168" lvl="0" indent="-257168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4429"/>
                  </a:buClr>
                  <a:buSzPts val="2000"/>
                  <a:buChar char="▪"/>
                </a:pP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Ouster OS1-32</a:t>
                </a:r>
                <a:r>
                  <a:rPr lang="en-US" dirty="0"/>
                  <a:t> Spec</a:t>
                </a:r>
              </a:p>
              <a:p>
                <a:pPr marL="714368" lvl="1" indent="-257168">
                  <a:lnSpc>
                    <a:spcPct val="150000"/>
                  </a:lnSpc>
                  <a:spcBef>
                    <a:spcPts val="0"/>
                  </a:spcBef>
                  <a:buClr>
                    <a:srgbClr val="494429"/>
                  </a:buClr>
                  <a:buSzPts val="2000"/>
                  <a:buChar char="▪"/>
                </a:pPr>
                <a:r>
                  <a:rPr lang="en-US" dirty="0"/>
                  <a:t>Maximum Distance: 120M</a:t>
                </a:r>
              </a:p>
              <a:p>
                <a:pPr marL="714368" lvl="1" indent="-257168">
                  <a:lnSpc>
                    <a:spcPct val="150000"/>
                  </a:lnSpc>
                  <a:spcBef>
                    <a:spcPts val="0"/>
                  </a:spcBef>
                  <a:buClr>
                    <a:srgbClr val="494429"/>
                  </a:buClr>
                  <a:buSzPts val="2000"/>
                  <a:buChar char="▪"/>
                </a:pPr>
                <a:r>
                  <a:rPr lang="en-US" dirty="0"/>
                  <a:t>Vertical Angle: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22.5</a:t>
                </a:r>
                <a:r>
                  <a:rPr lang="en-US" baseline="30000" dirty="0"/>
                  <a:t>o</a:t>
                </a:r>
                <a:endParaRPr lang="en-US" dirty="0"/>
              </a:p>
              <a:p>
                <a:pPr marL="714368" lvl="1" indent="-257168">
                  <a:lnSpc>
                    <a:spcPct val="150000"/>
                  </a:lnSpc>
                  <a:spcBef>
                    <a:spcPts val="0"/>
                  </a:spcBef>
                  <a:buClr>
                    <a:srgbClr val="494429"/>
                  </a:buClr>
                  <a:buSzPts val="2000"/>
                  <a:buChar char="▪"/>
                </a:pPr>
                <a:r>
                  <a:rPr lang="en-US" dirty="0"/>
                  <a:t>Horizontal Angle: 360</a:t>
                </a:r>
                <a:r>
                  <a:rPr lang="en-US" baseline="30000" dirty="0"/>
                  <a:t>o</a:t>
                </a:r>
                <a:endParaRPr lang="en-US" dirty="0"/>
              </a:p>
              <a:p>
                <a:pPr marL="257168" lvl="0" indent="-257168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94429"/>
                  </a:buClr>
                  <a:buSzPts val="2000"/>
                  <a:buChar char="▪"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95;p2">
                <a:extLst>
                  <a:ext uri="{FF2B5EF4-FFF2-40B4-BE49-F238E27FC236}">
                    <a16:creationId xmlns:a16="http://schemas.microsoft.com/office/drawing/2014/main" id="{0F3DCF27-8C60-EFCE-7F4F-B6A57C1765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2846" y="1052736"/>
                <a:ext cx="8858312" cy="5476738"/>
              </a:xfrm>
              <a:prstGeom prst="rect">
                <a:avLst/>
              </a:prstGeom>
              <a:blipFill>
                <a:blip r:embed="rId3"/>
                <a:stretch>
                  <a:fillRect l="-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DCAA9F-B4A6-5AC2-A3C4-65D2FC75A44E}"/>
              </a:ext>
            </a:extLst>
          </p:cNvPr>
          <p:cNvCxnSpPr>
            <a:cxnSpLocks/>
          </p:cNvCxnSpPr>
          <p:nvPr/>
        </p:nvCxnSpPr>
        <p:spPr>
          <a:xfrm flipH="1" flipV="1">
            <a:off x="5172386" y="5446943"/>
            <a:ext cx="2045108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C48708-CC37-AB86-E4A8-A1E23740E015}"/>
              </a:ext>
            </a:extLst>
          </p:cNvPr>
          <p:cNvCxnSpPr>
            <a:cxnSpLocks/>
          </p:cNvCxnSpPr>
          <p:nvPr/>
        </p:nvCxnSpPr>
        <p:spPr>
          <a:xfrm flipH="1" flipV="1">
            <a:off x="5172386" y="4940581"/>
            <a:ext cx="2045108" cy="5063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8B7E7E-960C-04EC-4AF7-052BEFA722BB}"/>
              </a:ext>
            </a:extLst>
          </p:cNvPr>
          <p:cNvCxnSpPr>
            <a:cxnSpLocks/>
          </p:cNvCxnSpPr>
          <p:nvPr/>
        </p:nvCxnSpPr>
        <p:spPr>
          <a:xfrm flipV="1">
            <a:off x="5172386" y="5446943"/>
            <a:ext cx="2045108" cy="5063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원호 9">
            <a:extLst>
              <a:ext uri="{FF2B5EF4-FFF2-40B4-BE49-F238E27FC236}">
                <a16:creationId xmlns:a16="http://schemas.microsoft.com/office/drawing/2014/main" id="{3030DBFA-5C11-8D1A-6B57-A64AFF95CB2A}"/>
              </a:ext>
            </a:extLst>
          </p:cNvPr>
          <p:cNvSpPr/>
          <p:nvPr/>
        </p:nvSpPr>
        <p:spPr>
          <a:xfrm flipH="1">
            <a:off x="5939575" y="5193762"/>
            <a:ext cx="462116" cy="506362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28;p6">
            <a:extLst>
              <a:ext uri="{FF2B5EF4-FFF2-40B4-BE49-F238E27FC236}">
                <a16:creationId xmlns:a16="http://schemas.microsoft.com/office/drawing/2014/main" id="{18216F43-0E85-5F4C-8DCC-4D8293D70BAD}"/>
              </a:ext>
            </a:extLst>
          </p:cNvPr>
          <p:cNvSpPr txBox="1">
            <a:spLocks/>
          </p:cNvSpPr>
          <p:nvPr/>
        </p:nvSpPr>
        <p:spPr>
          <a:xfrm>
            <a:off x="4803404" y="4992201"/>
            <a:ext cx="905118" cy="4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429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buClr>
                <a:srgbClr val="494429"/>
              </a:buClr>
              <a:buSzPts val="2000"/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22.5</a:t>
            </a:r>
            <a:r>
              <a:rPr lang="en-US" altLang="ko-KR" sz="1600" b="1" baseline="30000" dirty="0">
                <a:solidFill>
                  <a:schemeClr val="tx1"/>
                </a:solidFill>
              </a:rPr>
              <a:t>o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OS1-32 – NewSemi Technology">
            <a:extLst>
              <a:ext uri="{FF2B5EF4-FFF2-40B4-BE49-F238E27FC236}">
                <a16:creationId xmlns:a16="http://schemas.microsoft.com/office/drawing/2014/main" id="{7C5EC953-E0EE-6B00-45D9-FCC2A2D8B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t="9244" r="19818" b="7603"/>
          <a:stretch>
            <a:fillRect/>
          </a:stretch>
        </p:blipFill>
        <p:spPr bwMode="auto">
          <a:xfrm>
            <a:off x="7168880" y="4726943"/>
            <a:ext cx="144823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아우스터 Ouster (NYSE : OUST) 상장! 라이다의 시대가 열린다">
            <a:extLst>
              <a:ext uri="{FF2B5EF4-FFF2-40B4-BE49-F238E27FC236}">
                <a16:creationId xmlns:a16="http://schemas.microsoft.com/office/drawing/2014/main" id="{A2653E82-7CE3-33B1-71A0-45AAB590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71" y="1052730"/>
            <a:ext cx="2993645" cy="1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1145BA90-87AD-30B5-522D-237DC1E46368}"/>
              </a:ext>
            </a:extLst>
          </p:cNvPr>
          <p:cNvSpPr/>
          <p:nvPr/>
        </p:nvSpPr>
        <p:spPr>
          <a:xfrm>
            <a:off x="353961" y="6190866"/>
            <a:ext cx="8278757" cy="338608"/>
          </a:xfrm>
          <a:prstGeom prst="leftRightArrow">
            <a:avLst>
              <a:gd name="adj1" fmla="val 50000"/>
              <a:gd name="adj2" fmla="val 12175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9047B-0E66-FBCE-A0B6-E5D291DC43DE}"/>
              </a:ext>
            </a:extLst>
          </p:cNvPr>
          <p:cNvSpPr txBox="1"/>
          <p:nvPr/>
        </p:nvSpPr>
        <p:spPr>
          <a:xfrm>
            <a:off x="4269673" y="6427205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120m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0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445A894-A097-B392-2DA4-D482E84C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A615D66A-3D1D-8783-7B7D-1141055CEF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Now let’s connect Ouster LiDAR!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4E2C3C05-FECE-7F45-477E-E19779A9A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LiDAR Connection Step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D0A879AC-5CED-D2F4-3DAA-301B670AF3B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D50FF4C8-4DC2-AD07-BADB-E5A1B305A3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3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21FC4E80-E467-38E6-1BEA-37ECF11D9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>
            <a:extLst>
              <a:ext uri="{FF2B5EF4-FFF2-40B4-BE49-F238E27FC236}">
                <a16:creationId xmlns:a16="http://schemas.microsoft.com/office/drawing/2014/main" id="{D508B021-CC5B-FD31-080A-1E583ED6B3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63749D22-2438-73B7-BEC9-626BA34A9D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45" y="44625"/>
            <a:ext cx="885831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 dirty="0"/>
              <a:t>LiDAR Connection Step</a:t>
            </a:r>
            <a:endParaRPr dirty="0"/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B2E3CD8E-1CE9-9740-DF14-741637256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846" y="1052736"/>
            <a:ext cx="8858312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68" lvl="0" indent="-25716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To use Ouster LiDAR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Step1: Hardware Connection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Step2: Network Setting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3792455-3CB3-0FD2-04FE-3B214122415C}"/>
              </a:ext>
            </a:extLst>
          </p:cNvPr>
          <p:cNvSpPr/>
          <p:nvPr/>
        </p:nvSpPr>
        <p:spPr>
          <a:xfrm>
            <a:off x="4122000" y="4407967"/>
            <a:ext cx="900000" cy="33943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01D852-BEF7-FBB1-5E0D-FF4571175963}"/>
              </a:ext>
            </a:extLst>
          </p:cNvPr>
          <p:cNvSpPr/>
          <p:nvPr/>
        </p:nvSpPr>
        <p:spPr>
          <a:xfrm>
            <a:off x="1247520" y="3791105"/>
            <a:ext cx="2268000" cy="15731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Step1: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</a:t>
            </a:r>
            <a:b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E6D709-15C0-9849-334F-2E39533A58A2}"/>
              </a:ext>
            </a:extLst>
          </p:cNvPr>
          <p:cNvSpPr/>
          <p:nvPr/>
        </p:nvSpPr>
        <p:spPr>
          <a:xfrm>
            <a:off x="5628480" y="3791105"/>
            <a:ext cx="2268000" cy="15731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Step2: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</a:t>
            </a:r>
            <a:b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Setting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7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1572CA9A-A1C6-49C8-5003-4FFE8A3E5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D4F62FFA-9879-2B91-A271-C7391524D3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574" y="2708925"/>
            <a:ext cx="7776864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/>
              <a:t>Step 1</a:t>
            </a:r>
            <a:endParaRPr dirty="0"/>
          </a:p>
        </p:txBody>
      </p:sp>
      <p:sp>
        <p:nvSpPr>
          <p:cNvPr id="104" name="Google Shape;104;p3">
            <a:extLst>
              <a:ext uri="{FF2B5EF4-FFF2-40B4-BE49-F238E27FC236}">
                <a16:creationId xmlns:a16="http://schemas.microsoft.com/office/drawing/2014/main" id="{5AF37BC7-71F8-0C55-6672-B109B3CFC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74" y="3795655"/>
            <a:ext cx="77768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Hardware Connection</a:t>
            </a:r>
            <a:endParaRPr dirty="0"/>
          </a:p>
        </p:txBody>
      </p:sp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12C6B3F6-8712-BBAF-A21E-C322304F9FE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7572" y="5091799"/>
            <a:ext cx="77766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endParaRPr dirty="0"/>
          </a:p>
        </p:txBody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CA0292DF-35BA-59EE-3A2B-DF721500E2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8424" y="6529480"/>
            <a:ext cx="612732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611361"/>
      </p:ext>
    </p:extLst>
  </p:cSld>
  <p:clrMapOvr>
    <a:masterClrMapping/>
  </p:clrMapOvr>
</p:sld>
</file>

<file path=ppt/theme/theme1.xml><?xml version="1.0" encoding="utf-8"?>
<a:theme xmlns:a="http://schemas.openxmlformats.org/drawingml/2006/main" name="nsl2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</TotalTime>
  <Words>1523</Words>
  <Application>Microsoft Office PowerPoint</Application>
  <PresentationFormat>화면 슬라이드 쇼(4:3)</PresentationFormat>
  <Paragraphs>451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Noto Sans Symbols</vt:lpstr>
      <vt:lpstr>Malgun Gothic</vt:lpstr>
      <vt:lpstr>Arial</vt:lpstr>
      <vt:lpstr>Calibri</vt:lpstr>
      <vt:lpstr>Cambria Math</vt:lpstr>
      <vt:lpstr>nsl2</vt:lpstr>
      <vt:lpstr>LiDAR 01: Introduction</vt:lpstr>
      <vt:lpstr>Overview</vt:lpstr>
      <vt:lpstr>Notice!</vt:lpstr>
      <vt:lpstr>LiDAR Sensor Introduction</vt:lpstr>
      <vt:lpstr>LiDAR Introduction</vt:lpstr>
      <vt:lpstr>LiDAR Introduction: Ouster OS1-32</vt:lpstr>
      <vt:lpstr>LiDAR Connection Step</vt:lpstr>
      <vt:lpstr>LiDAR Connection Step</vt:lpstr>
      <vt:lpstr>Hardware Connection</vt:lpstr>
      <vt:lpstr>Hardware Connection</vt:lpstr>
      <vt:lpstr>Hardware Connection</vt:lpstr>
      <vt:lpstr>Hardware Connection</vt:lpstr>
      <vt:lpstr>Hardware Connection</vt:lpstr>
      <vt:lpstr>Hardware Connection</vt:lpstr>
      <vt:lpstr>Hardware Connection</vt:lpstr>
      <vt:lpstr>Hardware Connection</vt:lpstr>
      <vt:lpstr>Ubuntu Network Setting</vt:lpstr>
      <vt:lpstr>Ubuntu Network Setting: PC Network</vt:lpstr>
      <vt:lpstr>Ubuntu Network Setting: PC Network</vt:lpstr>
      <vt:lpstr>Ubuntu Network Setting: PC Network</vt:lpstr>
      <vt:lpstr>Ubuntu Network Setting: Sensor Network</vt:lpstr>
      <vt:lpstr>Ubuntu Network Setting: Shell Script</vt:lpstr>
      <vt:lpstr>Ubuntu Network Setting: Shell Script</vt:lpstr>
      <vt:lpstr>Ubuntu Network Setting: Sensor Network</vt:lpstr>
      <vt:lpstr>Ubuntu Network Setting: Browser Network Setting</vt:lpstr>
      <vt:lpstr>LiDAR Frameworks</vt:lpstr>
      <vt:lpstr>LiDAR Frameworks</vt:lpstr>
      <vt:lpstr>LiDAR Frameworks</vt:lpstr>
      <vt:lpstr>Point Cloud Visualization</vt:lpstr>
      <vt:lpstr>Point Cloud Visualization</vt:lpstr>
      <vt:lpstr>Point Cloud Visualization</vt:lpstr>
      <vt:lpstr>Point Cloud Visualization</vt:lpstr>
      <vt:lpstr>Point Cloud Visualization: Ouster Studio</vt:lpstr>
      <vt:lpstr>Point Cloud Visualization: Ouster Studio</vt:lpstr>
      <vt:lpstr>Point Cloud Visualization: Ouster Studio</vt:lpstr>
      <vt:lpstr>Point Cloud Visualization: Ouster Studio</vt:lpstr>
      <vt:lpstr>Ouster SDK &amp; Open3D Introduction</vt:lpstr>
      <vt:lpstr>Ouster SDK</vt:lpstr>
      <vt:lpstr>Open3D Library</vt:lpstr>
      <vt:lpstr>Ouster SDK &amp; Open3D</vt:lpstr>
      <vt:lpstr>Ouster SDK &amp; Open3D: Example</vt:lpstr>
      <vt:lpstr>Ouster SDK &amp; Open3D: Example</vt:lpstr>
      <vt:lpstr>Ouster SDK &amp; Open3D: Example</vt:lpstr>
      <vt:lpstr>Ouster SDK &amp; Open3D: Example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jeongyeup.paek</dc:creator>
  <cp:lastModifiedBy>경민 김</cp:lastModifiedBy>
  <cp:revision>33</cp:revision>
  <dcterms:created xsi:type="dcterms:W3CDTF">2014-03-19T10:21:19Z</dcterms:created>
  <dcterms:modified xsi:type="dcterms:W3CDTF">2025-07-17T05:19:13Z</dcterms:modified>
</cp:coreProperties>
</file>